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1"/>
    <p:sldMasterId id="2147483750" r:id="rId2"/>
    <p:sldMasterId id="2147483773" r:id="rId3"/>
    <p:sldMasterId id="2147483797" r:id="rId4"/>
  </p:sldMasterIdLst>
  <p:notesMasterIdLst>
    <p:notesMasterId r:id="rId59"/>
  </p:notesMasterIdLst>
  <p:handoutMasterIdLst>
    <p:handoutMasterId r:id="rId60"/>
  </p:handoutMasterIdLst>
  <p:sldIdLst>
    <p:sldId id="3279" r:id="rId5"/>
    <p:sldId id="1882" r:id="rId6"/>
    <p:sldId id="3278" r:id="rId7"/>
    <p:sldId id="1642" r:id="rId8"/>
    <p:sldId id="1912" r:id="rId9"/>
    <p:sldId id="1934" r:id="rId10"/>
    <p:sldId id="1936" r:id="rId11"/>
    <p:sldId id="1935" r:id="rId12"/>
    <p:sldId id="1879" r:id="rId13"/>
    <p:sldId id="1745" r:id="rId14"/>
    <p:sldId id="261" r:id="rId15"/>
    <p:sldId id="1746" r:id="rId16"/>
    <p:sldId id="1754" r:id="rId17"/>
    <p:sldId id="257" r:id="rId18"/>
    <p:sldId id="1797" r:id="rId19"/>
    <p:sldId id="1911" r:id="rId20"/>
    <p:sldId id="1801" r:id="rId21"/>
    <p:sldId id="1802" r:id="rId22"/>
    <p:sldId id="1803" r:id="rId23"/>
    <p:sldId id="1811" r:id="rId24"/>
    <p:sldId id="1815" r:id="rId25"/>
    <p:sldId id="1837" r:id="rId26"/>
    <p:sldId id="1901" r:id="rId27"/>
    <p:sldId id="1902" r:id="rId28"/>
    <p:sldId id="1908" r:id="rId29"/>
    <p:sldId id="1924" r:id="rId30"/>
    <p:sldId id="1903" r:id="rId31"/>
    <p:sldId id="1898" r:id="rId32"/>
    <p:sldId id="1899" r:id="rId33"/>
    <p:sldId id="1904" r:id="rId34"/>
    <p:sldId id="1905" r:id="rId35"/>
    <p:sldId id="1906" r:id="rId36"/>
    <p:sldId id="1907" r:id="rId37"/>
    <p:sldId id="1909" r:id="rId38"/>
    <p:sldId id="1829" r:id="rId39"/>
    <p:sldId id="1910" r:id="rId40"/>
    <p:sldId id="1864" r:id="rId41"/>
    <p:sldId id="1774" r:id="rId42"/>
    <p:sldId id="1866" r:id="rId43"/>
    <p:sldId id="1865" r:id="rId44"/>
    <p:sldId id="1867" r:id="rId45"/>
    <p:sldId id="1868" r:id="rId46"/>
    <p:sldId id="1662" r:id="rId47"/>
    <p:sldId id="1873" r:id="rId48"/>
    <p:sldId id="1875" r:id="rId49"/>
    <p:sldId id="1874" r:id="rId50"/>
    <p:sldId id="1652" r:id="rId51"/>
    <p:sldId id="1637" r:id="rId52"/>
    <p:sldId id="1665" r:id="rId53"/>
    <p:sldId id="1664" r:id="rId54"/>
    <p:sldId id="1666" r:id="rId55"/>
    <p:sldId id="1657" r:id="rId56"/>
    <p:sldId id="1897" r:id="rId57"/>
    <p:sldId id="1800" r:id="rId5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Seay" initials="JS" lastIdx="3" clrIdx="0">
    <p:extLst>
      <p:ext uri="{19B8F6BF-5375-455C-9EA6-DF929625EA0E}">
        <p15:presenceInfo xmlns:p15="http://schemas.microsoft.com/office/powerpoint/2012/main" userId="S::CB05500@tn.gov::177eca19-a8f1-4632-8321-565da92bfc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D5F"/>
    <a:srgbClr val="192246"/>
    <a:srgbClr val="1B365D"/>
    <a:srgbClr val="D1D3D6"/>
    <a:srgbClr val="00B0F0"/>
    <a:srgbClr val="FF9F99"/>
    <a:srgbClr val="FFFF00"/>
    <a:srgbClr val="CBCBCB"/>
    <a:srgbClr val="E7E7E7"/>
    <a:srgbClr val="BD9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86410" autoAdjust="0"/>
  </p:normalViewPr>
  <p:slideViewPr>
    <p:cSldViewPr>
      <p:cViewPr varScale="1">
        <p:scale>
          <a:sx n="78" d="100"/>
          <a:sy n="78" d="100"/>
        </p:scale>
        <p:origin x="27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96"/>
    </p:cViewPr>
  </p:sorterViewPr>
  <p:notesViewPr>
    <p:cSldViewPr>
      <p:cViewPr>
        <p:scale>
          <a:sx n="98" d="100"/>
          <a:sy n="98" d="100"/>
        </p:scale>
        <p:origin x="182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A1CCD2-D46B-4045-844D-D864B176DE56}"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5F681B09-14D1-4F6B-9C5F-92E2FC585683}">
      <dgm:prSet phldrT="[Text]" custT="1"/>
      <dgm:spPr>
        <a:solidFill>
          <a:schemeClr val="bg1">
            <a:lumMod val="95000"/>
          </a:schemeClr>
        </a:solidFill>
        <a:ln>
          <a:solidFill>
            <a:srgbClr val="FF0000"/>
          </a:solidFill>
        </a:ln>
      </dgm:spPr>
      <dgm:t>
        <a:bodyPr/>
        <a:lstStyle/>
        <a:p>
          <a:r>
            <a:rPr lang="en-US" sz="4800" b="1" dirty="0">
              <a:solidFill>
                <a:schemeClr val="tx2"/>
              </a:solidFill>
            </a:rPr>
            <a:t>Parent 1</a:t>
          </a:r>
        </a:p>
      </dgm:t>
    </dgm:pt>
    <dgm:pt modelId="{804944C7-7ED8-4318-B460-E7C3AD6D15CB}" type="parTrans" cxnId="{C928375E-5B19-41A9-B581-9EBBC4205055}">
      <dgm:prSet/>
      <dgm:spPr/>
      <dgm:t>
        <a:bodyPr/>
        <a:lstStyle/>
        <a:p>
          <a:endParaRPr lang="en-US"/>
        </a:p>
      </dgm:t>
    </dgm:pt>
    <dgm:pt modelId="{7E95B9A0-4FE7-4551-9F2E-623B7A592E2A}" type="sibTrans" cxnId="{C928375E-5B19-41A9-B581-9EBBC4205055}">
      <dgm:prSet/>
      <dgm:spPr/>
      <dgm:t>
        <a:bodyPr/>
        <a:lstStyle/>
        <a:p>
          <a:endParaRPr lang="en-US"/>
        </a:p>
      </dgm:t>
    </dgm:pt>
    <dgm:pt modelId="{2CC57DE0-BED9-4666-A4D6-CE1EDBD86DF2}">
      <dgm:prSet phldrT="[Text]" custT="1"/>
      <dgm:spPr>
        <a:solidFill>
          <a:schemeClr val="bg1">
            <a:lumMod val="95000"/>
          </a:schemeClr>
        </a:solidFill>
        <a:ln>
          <a:solidFill>
            <a:srgbClr val="FF0000"/>
          </a:solidFill>
        </a:ln>
      </dgm:spPr>
      <dgm:t>
        <a:bodyPr/>
        <a:lstStyle/>
        <a:p>
          <a:r>
            <a:rPr lang="en-US" sz="4800" b="1" dirty="0">
              <a:solidFill>
                <a:schemeClr val="tx2"/>
              </a:solidFill>
            </a:rPr>
            <a:t>Parent 2*</a:t>
          </a:r>
        </a:p>
      </dgm:t>
    </dgm:pt>
    <dgm:pt modelId="{72FEDC8E-EBEC-43EE-936E-00ECCABF7496}" type="parTrans" cxnId="{2FFCFFAC-3EA8-414C-B859-2BA2EC7F03AF}">
      <dgm:prSet/>
      <dgm:spPr/>
      <dgm:t>
        <a:bodyPr/>
        <a:lstStyle/>
        <a:p>
          <a:endParaRPr lang="en-US"/>
        </a:p>
      </dgm:t>
    </dgm:pt>
    <dgm:pt modelId="{195DB6AC-B758-4115-AE04-79BBAACF37A8}" type="sibTrans" cxnId="{2FFCFFAC-3EA8-414C-B859-2BA2EC7F03AF}">
      <dgm:prSet/>
      <dgm:spPr/>
      <dgm:t>
        <a:bodyPr/>
        <a:lstStyle/>
        <a:p>
          <a:endParaRPr lang="en-US"/>
        </a:p>
      </dgm:t>
    </dgm:pt>
    <dgm:pt modelId="{3DB1E31A-B460-4A77-979B-37C5B0888F28}">
      <dgm:prSet phldrT="[Text]" custT="1"/>
      <dgm:spPr>
        <a:solidFill>
          <a:schemeClr val="bg1">
            <a:lumMod val="95000"/>
          </a:schemeClr>
        </a:solidFill>
        <a:ln>
          <a:solidFill>
            <a:srgbClr val="FF0000"/>
          </a:solidFill>
        </a:ln>
      </dgm:spPr>
      <dgm:t>
        <a:bodyPr/>
        <a:lstStyle/>
        <a:p>
          <a:r>
            <a:rPr lang="en-US" sz="2800" b="1" dirty="0">
              <a:solidFill>
                <a:schemeClr val="tx2"/>
              </a:solidFill>
            </a:rPr>
            <a:t>FSA IDs needed for a </a:t>
          </a:r>
          <a:r>
            <a:rPr lang="en-US" sz="2800" b="1" dirty="0">
              <a:solidFill>
                <a:srgbClr val="00B0F0"/>
              </a:solidFill>
            </a:rPr>
            <a:t>dependent student </a:t>
          </a:r>
          <a:r>
            <a:rPr lang="en-US" sz="2800" b="1" dirty="0">
              <a:solidFill>
                <a:schemeClr val="tx2"/>
              </a:solidFill>
            </a:rPr>
            <a:t>completing the 2024-25 FAFSA…</a:t>
          </a:r>
        </a:p>
      </dgm:t>
    </dgm:pt>
    <dgm:pt modelId="{9113C56B-0A65-4647-A3A1-0F6FF20E8DAB}" type="parTrans" cxnId="{5D89BCB9-9F0B-4F96-8CD7-F40A0AF52586}">
      <dgm:prSet/>
      <dgm:spPr/>
      <dgm:t>
        <a:bodyPr/>
        <a:lstStyle/>
        <a:p>
          <a:endParaRPr lang="en-US"/>
        </a:p>
      </dgm:t>
    </dgm:pt>
    <dgm:pt modelId="{7AB69E38-0199-482A-96A9-927892AE5AE4}" type="sibTrans" cxnId="{5D89BCB9-9F0B-4F96-8CD7-F40A0AF52586}">
      <dgm:prSet/>
      <dgm:spPr/>
      <dgm:t>
        <a:bodyPr/>
        <a:lstStyle/>
        <a:p>
          <a:endParaRPr lang="en-US"/>
        </a:p>
      </dgm:t>
    </dgm:pt>
    <dgm:pt modelId="{6E8846EC-3F2D-46BE-82CF-6E148E59DD72}">
      <dgm:prSet phldrT="[Text]" custT="1"/>
      <dgm:spPr>
        <a:solidFill>
          <a:schemeClr val="bg1">
            <a:lumMod val="95000"/>
          </a:schemeClr>
        </a:solidFill>
        <a:ln>
          <a:solidFill>
            <a:srgbClr val="FF0000"/>
          </a:solidFill>
        </a:ln>
      </dgm:spPr>
      <dgm:t>
        <a:bodyPr/>
        <a:lstStyle/>
        <a:p>
          <a:r>
            <a:rPr lang="en-US" sz="4800" b="1" dirty="0">
              <a:solidFill>
                <a:schemeClr val="tx2"/>
              </a:solidFill>
            </a:rPr>
            <a:t>Student</a:t>
          </a:r>
          <a:endParaRPr lang="en-US" sz="6500" b="1" dirty="0">
            <a:solidFill>
              <a:schemeClr val="tx2"/>
            </a:solidFill>
          </a:endParaRPr>
        </a:p>
      </dgm:t>
    </dgm:pt>
    <dgm:pt modelId="{ECB806DD-A2E9-498F-BB7C-8DD3F19862F4}" type="sibTrans" cxnId="{242499D9-6E26-41C6-A2E4-111B3D7EEA7B}">
      <dgm:prSet/>
      <dgm:spPr/>
      <dgm:t>
        <a:bodyPr/>
        <a:lstStyle/>
        <a:p>
          <a:endParaRPr lang="en-US"/>
        </a:p>
      </dgm:t>
    </dgm:pt>
    <dgm:pt modelId="{2C0CCED6-8C67-4B37-8CF5-66D21D06ADEC}" type="parTrans" cxnId="{242499D9-6E26-41C6-A2E4-111B3D7EEA7B}">
      <dgm:prSet/>
      <dgm:spPr/>
      <dgm:t>
        <a:bodyPr/>
        <a:lstStyle/>
        <a:p>
          <a:endParaRPr lang="en-US"/>
        </a:p>
      </dgm:t>
    </dgm:pt>
    <dgm:pt modelId="{33CD0ED3-25E5-414A-A385-E269B92CD1D7}" type="pres">
      <dgm:prSet presAssocID="{32A1CCD2-D46B-4045-844D-D864B176DE56}" presName="diagram" presStyleCnt="0">
        <dgm:presLayoutVars>
          <dgm:dir/>
          <dgm:resizeHandles val="exact"/>
        </dgm:presLayoutVars>
      </dgm:prSet>
      <dgm:spPr/>
    </dgm:pt>
    <dgm:pt modelId="{18D283EC-E2CB-42AA-B258-D2BD880E1184}" type="pres">
      <dgm:prSet presAssocID="{3DB1E31A-B460-4A77-979B-37C5B0888F28}" presName="node" presStyleLbl="node1" presStyleIdx="0" presStyleCnt="4" custScaleX="266667" custScaleY="37085">
        <dgm:presLayoutVars>
          <dgm:bulletEnabled val="1"/>
        </dgm:presLayoutVars>
      </dgm:prSet>
      <dgm:spPr/>
    </dgm:pt>
    <dgm:pt modelId="{FB782F5C-7543-4120-A02E-3C22406EE247}" type="pres">
      <dgm:prSet presAssocID="{7AB69E38-0199-482A-96A9-927892AE5AE4}" presName="sibTrans" presStyleCnt="0"/>
      <dgm:spPr/>
    </dgm:pt>
    <dgm:pt modelId="{702679A7-F8B9-4BA8-9D8E-C41E1040832F}" type="pres">
      <dgm:prSet presAssocID="{6E8846EC-3F2D-46BE-82CF-6E148E59DD72}" presName="node" presStyleLbl="node1" presStyleIdx="1" presStyleCnt="4" custScaleX="82222" custScaleY="98739">
        <dgm:presLayoutVars>
          <dgm:bulletEnabled val="1"/>
        </dgm:presLayoutVars>
      </dgm:prSet>
      <dgm:spPr/>
    </dgm:pt>
    <dgm:pt modelId="{5E8B8CD2-CEAC-4FF4-9FBF-76DE47CF1A28}" type="pres">
      <dgm:prSet presAssocID="{ECB806DD-A2E9-498F-BB7C-8DD3F19862F4}" presName="sibTrans" presStyleCnt="0"/>
      <dgm:spPr/>
    </dgm:pt>
    <dgm:pt modelId="{B3DC103B-31AD-4283-96EC-FD841C016BD0}" type="pres">
      <dgm:prSet presAssocID="{5F681B09-14D1-4F6B-9C5F-92E2FC585683}" presName="node" presStyleLbl="node1" presStyleIdx="2" presStyleCnt="4" custScaleX="82222" custScaleY="98739">
        <dgm:presLayoutVars>
          <dgm:bulletEnabled val="1"/>
        </dgm:presLayoutVars>
      </dgm:prSet>
      <dgm:spPr/>
    </dgm:pt>
    <dgm:pt modelId="{A0EACDFD-556B-4B47-AD27-A044731E5E59}" type="pres">
      <dgm:prSet presAssocID="{7E95B9A0-4FE7-4551-9F2E-623B7A592E2A}" presName="sibTrans" presStyleCnt="0"/>
      <dgm:spPr/>
    </dgm:pt>
    <dgm:pt modelId="{87E35EB2-1BC1-4DDE-AF69-61E093EE2797}" type="pres">
      <dgm:prSet presAssocID="{2CC57DE0-BED9-4666-A4D6-CE1EDBD86DF2}" presName="node" presStyleLbl="node1" presStyleIdx="3" presStyleCnt="4" custScaleX="82222" custScaleY="98739">
        <dgm:presLayoutVars>
          <dgm:bulletEnabled val="1"/>
        </dgm:presLayoutVars>
      </dgm:prSet>
      <dgm:spPr/>
    </dgm:pt>
  </dgm:ptLst>
  <dgm:cxnLst>
    <dgm:cxn modelId="{CD9DE304-0A06-4B07-B53B-C7BD277FB3BD}" type="presOf" srcId="{6E8846EC-3F2D-46BE-82CF-6E148E59DD72}" destId="{702679A7-F8B9-4BA8-9D8E-C41E1040832F}" srcOrd="0" destOrd="0" presId="urn:microsoft.com/office/officeart/2005/8/layout/default"/>
    <dgm:cxn modelId="{171B441D-1249-42E8-AAD6-1F88C0D00681}" type="presOf" srcId="{32A1CCD2-D46B-4045-844D-D864B176DE56}" destId="{33CD0ED3-25E5-414A-A385-E269B92CD1D7}" srcOrd="0" destOrd="0" presId="urn:microsoft.com/office/officeart/2005/8/layout/default"/>
    <dgm:cxn modelId="{7291312F-BCA3-4934-990D-8327B867C98C}" type="presOf" srcId="{3DB1E31A-B460-4A77-979B-37C5B0888F28}" destId="{18D283EC-E2CB-42AA-B258-D2BD880E1184}" srcOrd="0" destOrd="0" presId="urn:microsoft.com/office/officeart/2005/8/layout/default"/>
    <dgm:cxn modelId="{1351035D-75A3-4F82-8C33-5FB7A00DDC79}" type="presOf" srcId="{2CC57DE0-BED9-4666-A4D6-CE1EDBD86DF2}" destId="{87E35EB2-1BC1-4DDE-AF69-61E093EE2797}" srcOrd="0" destOrd="0" presId="urn:microsoft.com/office/officeart/2005/8/layout/default"/>
    <dgm:cxn modelId="{C928375E-5B19-41A9-B581-9EBBC4205055}" srcId="{32A1CCD2-D46B-4045-844D-D864B176DE56}" destId="{5F681B09-14D1-4F6B-9C5F-92E2FC585683}" srcOrd="2" destOrd="0" parTransId="{804944C7-7ED8-4318-B460-E7C3AD6D15CB}" sibTransId="{7E95B9A0-4FE7-4551-9F2E-623B7A592E2A}"/>
    <dgm:cxn modelId="{3C28854A-A1D5-4200-839E-66EF4E4F0785}" type="presOf" srcId="{5F681B09-14D1-4F6B-9C5F-92E2FC585683}" destId="{B3DC103B-31AD-4283-96EC-FD841C016BD0}" srcOrd="0" destOrd="0" presId="urn:microsoft.com/office/officeart/2005/8/layout/default"/>
    <dgm:cxn modelId="{2FFCFFAC-3EA8-414C-B859-2BA2EC7F03AF}" srcId="{32A1CCD2-D46B-4045-844D-D864B176DE56}" destId="{2CC57DE0-BED9-4666-A4D6-CE1EDBD86DF2}" srcOrd="3" destOrd="0" parTransId="{72FEDC8E-EBEC-43EE-936E-00ECCABF7496}" sibTransId="{195DB6AC-B758-4115-AE04-79BBAACF37A8}"/>
    <dgm:cxn modelId="{5D89BCB9-9F0B-4F96-8CD7-F40A0AF52586}" srcId="{32A1CCD2-D46B-4045-844D-D864B176DE56}" destId="{3DB1E31A-B460-4A77-979B-37C5B0888F28}" srcOrd="0" destOrd="0" parTransId="{9113C56B-0A65-4647-A3A1-0F6FF20E8DAB}" sibTransId="{7AB69E38-0199-482A-96A9-927892AE5AE4}"/>
    <dgm:cxn modelId="{242499D9-6E26-41C6-A2E4-111B3D7EEA7B}" srcId="{32A1CCD2-D46B-4045-844D-D864B176DE56}" destId="{6E8846EC-3F2D-46BE-82CF-6E148E59DD72}" srcOrd="1" destOrd="0" parTransId="{2C0CCED6-8C67-4B37-8CF5-66D21D06ADEC}" sibTransId="{ECB806DD-A2E9-498F-BB7C-8DD3F19862F4}"/>
    <dgm:cxn modelId="{5531DA59-E047-4C08-AA9F-6DCF2932A2D3}" type="presParOf" srcId="{33CD0ED3-25E5-414A-A385-E269B92CD1D7}" destId="{18D283EC-E2CB-42AA-B258-D2BD880E1184}" srcOrd="0" destOrd="0" presId="urn:microsoft.com/office/officeart/2005/8/layout/default"/>
    <dgm:cxn modelId="{ED68F49D-37E3-41A8-A048-A2249D3ED949}" type="presParOf" srcId="{33CD0ED3-25E5-414A-A385-E269B92CD1D7}" destId="{FB782F5C-7543-4120-A02E-3C22406EE247}" srcOrd="1" destOrd="0" presId="urn:microsoft.com/office/officeart/2005/8/layout/default"/>
    <dgm:cxn modelId="{542B76F6-90BC-4964-AA0E-A037717F8FD9}" type="presParOf" srcId="{33CD0ED3-25E5-414A-A385-E269B92CD1D7}" destId="{702679A7-F8B9-4BA8-9D8E-C41E1040832F}" srcOrd="2" destOrd="0" presId="urn:microsoft.com/office/officeart/2005/8/layout/default"/>
    <dgm:cxn modelId="{7F51F0F6-B329-4D64-9E38-DB94F65A9FC7}" type="presParOf" srcId="{33CD0ED3-25E5-414A-A385-E269B92CD1D7}" destId="{5E8B8CD2-CEAC-4FF4-9FBF-76DE47CF1A28}" srcOrd="3" destOrd="0" presId="urn:microsoft.com/office/officeart/2005/8/layout/default"/>
    <dgm:cxn modelId="{D75E377A-67B2-471C-AF4C-6B51D8043B5C}" type="presParOf" srcId="{33CD0ED3-25E5-414A-A385-E269B92CD1D7}" destId="{B3DC103B-31AD-4283-96EC-FD841C016BD0}" srcOrd="4" destOrd="0" presId="urn:microsoft.com/office/officeart/2005/8/layout/default"/>
    <dgm:cxn modelId="{0CCAB77E-0C13-4E90-8C4B-456D140AB23E}" type="presParOf" srcId="{33CD0ED3-25E5-414A-A385-E269B92CD1D7}" destId="{A0EACDFD-556B-4B47-AD27-A044731E5E59}" srcOrd="5" destOrd="0" presId="urn:microsoft.com/office/officeart/2005/8/layout/default"/>
    <dgm:cxn modelId="{0B86F3B1-4B9F-4971-A912-5AEF97AB911E}" type="presParOf" srcId="{33CD0ED3-25E5-414A-A385-E269B92CD1D7}" destId="{87E35EB2-1BC1-4DDE-AF69-61E093EE279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A1CCD2-D46B-4045-844D-D864B176DE56}"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6E8846EC-3F2D-46BE-82CF-6E148E59DD72}">
      <dgm:prSet phldrT="[Text]"/>
      <dgm:spPr>
        <a:solidFill>
          <a:schemeClr val="bg1">
            <a:lumMod val="95000"/>
          </a:schemeClr>
        </a:solidFill>
        <a:ln>
          <a:solidFill>
            <a:srgbClr val="FF0000"/>
          </a:solidFill>
        </a:ln>
      </dgm:spPr>
      <dgm:t>
        <a:bodyPr/>
        <a:lstStyle/>
        <a:p>
          <a:r>
            <a:rPr lang="en-US" b="1" dirty="0"/>
            <a:t>Age 24?</a:t>
          </a:r>
        </a:p>
      </dgm:t>
    </dgm:pt>
    <dgm:pt modelId="{2C0CCED6-8C67-4B37-8CF5-66D21D06ADEC}" type="parTrans" cxnId="{242499D9-6E26-41C6-A2E4-111B3D7EEA7B}">
      <dgm:prSet/>
      <dgm:spPr/>
      <dgm:t>
        <a:bodyPr/>
        <a:lstStyle/>
        <a:p>
          <a:endParaRPr lang="en-US"/>
        </a:p>
      </dgm:t>
    </dgm:pt>
    <dgm:pt modelId="{ECB806DD-A2E9-498F-BB7C-8DD3F19862F4}" type="sibTrans" cxnId="{242499D9-6E26-41C6-A2E4-111B3D7EEA7B}">
      <dgm:prSet/>
      <dgm:spPr/>
      <dgm:t>
        <a:bodyPr/>
        <a:lstStyle/>
        <a:p>
          <a:endParaRPr lang="en-US"/>
        </a:p>
      </dgm:t>
    </dgm:pt>
    <dgm:pt modelId="{7CF1C2E1-D998-4945-BD25-0A74E06A0069}">
      <dgm:prSet phldrT="[Text]"/>
      <dgm:spPr>
        <a:solidFill>
          <a:schemeClr val="bg1">
            <a:lumMod val="95000"/>
          </a:schemeClr>
        </a:solidFill>
        <a:ln>
          <a:solidFill>
            <a:srgbClr val="FF0000"/>
          </a:solidFill>
        </a:ln>
      </dgm:spPr>
      <dgm:t>
        <a:bodyPr/>
        <a:lstStyle/>
        <a:p>
          <a:r>
            <a:rPr lang="en-US" b="1" dirty="0"/>
            <a:t>Married?</a:t>
          </a:r>
        </a:p>
      </dgm:t>
    </dgm:pt>
    <dgm:pt modelId="{2CB8B563-BC0B-4462-BB5C-4EE1D010B733}" type="parTrans" cxnId="{6FB2406D-E94F-4F32-AF40-B9A911EC73D5}">
      <dgm:prSet/>
      <dgm:spPr/>
      <dgm:t>
        <a:bodyPr/>
        <a:lstStyle/>
        <a:p>
          <a:endParaRPr lang="en-US"/>
        </a:p>
      </dgm:t>
    </dgm:pt>
    <dgm:pt modelId="{481677E0-15EE-4402-B276-6B3D894AF155}" type="sibTrans" cxnId="{6FB2406D-E94F-4F32-AF40-B9A911EC73D5}">
      <dgm:prSet/>
      <dgm:spPr/>
      <dgm:t>
        <a:bodyPr/>
        <a:lstStyle/>
        <a:p>
          <a:endParaRPr lang="en-US"/>
        </a:p>
      </dgm:t>
    </dgm:pt>
    <dgm:pt modelId="{67E0C7AD-6553-49C3-A171-29668F30C23E}">
      <dgm:prSet phldrT="[Text]"/>
      <dgm:spPr>
        <a:solidFill>
          <a:schemeClr val="bg1">
            <a:lumMod val="95000"/>
          </a:schemeClr>
        </a:solidFill>
        <a:ln>
          <a:solidFill>
            <a:srgbClr val="FF0000"/>
          </a:solidFill>
        </a:ln>
      </dgm:spPr>
      <dgm:t>
        <a:bodyPr/>
        <a:lstStyle/>
        <a:p>
          <a:r>
            <a:rPr lang="en-US" b="1" dirty="0"/>
            <a:t>Working on master’s/doctorate?</a:t>
          </a:r>
        </a:p>
      </dgm:t>
    </dgm:pt>
    <dgm:pt modelId="{033105A4-D946-4769-8C1A-7F3E7B6D33E2}" type="parTrans" cxnId="{8111E009-7103-4531-93CA-C4EB9BD1AFE9}">
      <dgm:prSet/>
      <dgm:spPr/>
      <dgm:t>
        <a:bodyPr/>
        <a:lstStyle/>
        <a:p>
          <a:endParaRPr lang="en-US"/>
        </a:p>
      </dgm:t>
    </dgm:pt>
    <dgm:pt modelId="{FF5A5551-63D9-4123-9BD9-3CE815F541A0}" type="sibTrans" cxnId="{8111E009-7103-4531-93CA-C4EB9BD1AFE9}">
      <dgm:prSet/>
      <dgm:spPr/>
      <dgm:t>
        <a:bodyPr/>
        <a:lstStyle/>
        <a:p>
          <a:endParaRPr lang="en-US"/>
        </a:p>
      </dgm:t>
    </dgm:pt>
    <dgm:pt modelId="{0C638543-1925-497B-B377-8881FC9B2C7C}">
      <dgm:prSet phldrT="[Text]"/>
      <dgm:spPr>
        <a:solidFill>
          <a:schemeClr val="bg1">
            <a:lumMod val="95000"/>
          </a:schemeClr>
        </a:solidFill>
        <a:ln>
          <a:solidFill>
            <a:srgbClr val="FF0000"/>
          </a:solidFill>
        </a:ln>
      </dgm:spPr>
      <dgm:t>
        <a:bodyPr/>
        <a:lstStyle/>
        <a:p>
          <a:r>
            <a:rPr lang="en-US" b="1" dirty="0"/>
            <a:t>Military veteran/currently serving?</a:t>
          </a:r>
        </a:p>
      </dgm:t>
    </dgm:pt>
    <dgm:pt modelId="{996CE9D2-0986-4CEA-8ED8-EDCEC16AF979}" type="parTrans" cxnId="{35DE1979-FFE3-43BF-AC1B-897D994CCA5A}">
      <dgm:prSet/>
      <dgm:spPr/>
      <dgm:t>
        <a:bodyPr/>
        <a:lstStyle/>
        <a:p>
          <a:endParaRPr lang="en-US"/>
        </a:p>
      </dgm:t>
    </dgm:pt>
    <dgm:pt modelId="{BBE24971-6164-44CD-9C66-CDE32AE6D753}" type="sibTrans" cxnId="{35DE1979-FFE3-43BF-AC1B-897D994CCA5A}">
      <dgm:prSet/>
      <dgm:spPr/>
      <dgm:t>
        <a:bodyPr/>
        <a:lstStyle/>
        <a:p>
          <a:endParaRPr lang="en-US"/>
        </a:p>
      </dgm:t>
    </dgm:pt>
    <dgm:pt modelId="{861BF335-0F30-4E04-918F-07C846158AA3}">
      <dgm:prSet phldrT="[Text]"/>
      <dgm:spPr>
        <a:solidFill>
          <a:schemeClr val="bg1">
            <a:lumMod val="95000"/>
          </a:schemeClr>
        </a:solidFill>
        <a:ln>
          <a:solidFill>
            <a:srgbClr val="FF0000"/>
          </a:solidFill>
        </a:ln>
      </dgm:spPr>
      <dgm:t>
        <a:bodyPr/>
        <a:lstStyle/>
        <a:p>
          <a:r>
            <a:rPr lang="en-US" b="1" dirty="0"/>
            <a:t>Have children you financially support?</a:t>
          </a:r>
        </a:p>
      </dgm:t>
    </dgm:pt>
    <dgm:pt modelId="{9F98BCD0-FD04-41B7-9EC7-E1EB160B405B}" type="parTrans" cxnId="{F95825BA-4BB8-4CF2-88AC-579517D26870}">
      <dgm:prSet/>
      <dgm:spPr/>
      <dgm:t>
        <a:bodyPr/>
        <a:lstStyle/>
        <a:p>
          <a:endParaRPr lang="en-US"/>
        </a:p>
      </dgm:t>
    </dgm:pt>
    <dgm:pt modelId="{7554CDFD-3C8D-43D3-8875-B00C4880167A}" type="sibTrans" cxnId="{F95825BA-4BB8-4CF2-88AC-579517D26870}">
      <dgm:prSet/>
      <dgm:spPr/>
      <dgm:t>
        <a:bodyPr/>
        <a:lstStyle/>
        <a:p>
          <a:endParaRPr lang="en-US"/>
        </a:p>
      </dgm:t>
    </dgm:pt>
    <dgm:pt modelId="{33CD0ED3-25E5-414A-A385-E269B92CD1D7}" type="pres">
      <dgm:prSet presAssocID="{32A1CCD2-D46B-4045-844D-D864B176DE56}" presName="diagram" presStyleCnt="0">
        <dgm:presLayoutVars>
          <dgm:dir/>
          <dgm:resizeHandles val="exact"/>
        </dgm:presLayoutVars>
      </dgm:prSet>
      <dgm:spPr/>
    </dgm:pt>
    <dgm:pt modelId="{702679A7-F8B9-4BA8-9D8E-C41E1040832F}" type="pres">
      <dgm:prSet presAssocID="{6E8846EC-3F2D-46BE-82CF-6E148E59DD72}" presName="node" presStyleLbl="node1" presStyleIdx="0" presStyleCnt="5">
        <dgm:presLayoutVars>
          <dgm:bulletEnabled val="1"/>
        </dgm:presLayoutVars>
      </dgm:prSet>
      <dgm:spPr/>
    </dgm:pt>
    <dgm:pt modelId="{2BCE5887-76A5-4105-8630-B755E3103486}" type="pres">
      <dgm:prSet presAssocID="{ECB806DD-A2E9-498F-BB7C-8DD3F19862F4}" presName="sibTrans" presStyleCnt="0"/>
      <dgm:spPr/>
    </dgm:pt>
    <dgm:pt modelId="{1229F3F8-700C-468D-9520-8FF5E3A6C5A7}" type="pres">
      <dgm:prSet presAssocID="{7CF1C2E1-D998-4945-BD25-0A74E06A0069}" presName="node" presStyleLbl="node1" presStyleIdx="1" presStyleCnt="5">
        <dgm:presLayoutVars>
          <dgm:bulletEnabled val="1"/>
        </dgm:presLayoutVars>
      </dgm:prSet>
      <dgm:spPr/>
    </dgm:pt>
    <dgm:pt modelId="{76967A47-EE57-4BFB-AACF-47E3793459E8}" type="pres">
      <dgm:prSet presAssocID="{481677E0-15EE-4402-B276-6B3D894AF155}" presName="sibTrans" presStyleCnt="0"/>
      <dgm:spPr/>
    </dgm:pt>
    <dgm:pt modelId="{5B916A9B-E10A-4185-AE22-1311A0873B9D}" type="pres">
      <dgm:prSet presAssocID="{67E0C7AD-6553-49C3-A171-29668F30C23E}" presName="node" presStyleLbl="node1" presStyleIdx="2" presStyleCnt="5">
        <dgm:presLayoutVars>
          <dgm:bulletEnabled val="1"/>
        </dgm:presLayoutVars>
      </dgm:prSet>
      <dgm:spPr/>
    </dgm:pt>
    <dgm:pt modelId="{7A5EF318-F3C5-459E-9906-DC889944991D}" type="pres">
      <dgm:prSet presAssocID="{FF5A5551-63D9-4123-9BD9-3CE815F541A0}" presName="sibTrans" presStyleCnt="0"/>
      <dgm:spPr/>
    </dgm:pt>
    <dgm:pt modelId="{F7515342-D3D0-4363-AE09-C7435F90328C}" type="pres">
      <dgm:prSet presAssocID="{0C638543-1925-497B-B377-8881FC9B2C7C}" presName="node" presStyleLbl="node1" presStyleIdx="3" presStyleCnt="5">
        <dgm:presLayoutVars>
          <dgm:bulletEnabled val="1"/>
        </dgm:presLayoutVars>
      </dgm:prSet>
      <dgm:spPr/>
    </dgm:pt>
    <dgm:pt modelId="{58F5390A-EAF5-424C-85E2-4CA29F1BF92B}" type="pres">
      <dgm:prSet presAssocID="{BBE24971-6164-44CD-9C66-CDE32AE6D753}" presName="sibTrans" presStyleCnt="0"/>
      <dgm:spPr/>
    </dgm:pt>
    <dgm:pt modelId="{B2F5C2A9-C4EF-4EC6-89DE-05CCDD17209B}" type="pres">
      <dgm:prSet presAssocID="{861BF335-0F30-4E04-918F-07C846158AA3}" presName="node" presStyleLbl="node1" presStyleIdx="4" presStyleCnt="5">
        <dgm:presLayoutVars>
          <dgm:bulletEnabled val="1"/>
        </dgm:presLayoutVars>
      </dgm:prSet>
      <dgm:spPr/>
    </dgm:pt>
  </dgm:ptLst>
  <dgm:cxnLst>
    <dgm:cxn modelId="{CD9DE304-0A06-4B07-B53B-C7BD277FB3BD}" type="presOf" srcId="{6E8846EC-3F2D-46BE-82CF-6E148E59DD72}" destId="{702679A7-F8B9-4BA8-9D8E-C41E1040832F}" srcOrd="0" destOrd="0" presId="urn:microsoft.com/office/officeart/2005/8/layout/default"/>
    <dgm:cxn modelId="{8111E009-7103-4531-93CA-C4EB9BD1AFE9}" srcId="{32A1CCD2-D46B-4045-844D-D864B176DE56}" destId="{67E0C7AD-6553-49C3-A171-29668F30C23E}" srcOrd="2" destOrd="0" parTransId="{033105A4-D946-4769-8C1A-7F3E7B6D33E2}" sibTransId="{FF5A5551-63D9-4123-9BD9-3CE815F541A0}"/>
    <dgm:cxn modelId="{171B441D-1249-42E8-AAD6-1F88C0D00681}" type="presOf" srcId="{32A1CCD2-D46B-4045-844D-D864B176DE56}" destId="{33CD0ED3-25E5-414A-A385-E269B92CD1D7}" srcOrd="0" destOrd="0" presId="urn:microsoft.com/office/officeart/2005/8/layout/default"/>
    <dgm:cxn modelId="{ADBA8769-1621-48A0-8C7F-38A0825EA9D3}" type="presOf" srcId="{7CF1C2E1-D998-4945-BD25-0A74E06A0069}" destId="{1229F3F8-700C-468D-9520-8FF5E3A6C5A7}" srcOrd="0" destOrd="0" presId="urn:microsoft.com/office/officeart/2005/8/layout/default"/>
    <dgm:cxn modelId="{6ED1F669-637D-431F-9671-A4489B5A3ED4}" type="presOf" srcId="{861BF335-0F30-4E04-918F-07C846158AA3}" destId="{B2F5C2A9-C4EF-4EC6-89DE-05CCDD17209B}" srcOrd="0" destOrd="0" presId="urn:microsoft.com/office/officeart/2005/8/layout/default"/>
    <dgm:cxn modelId="{6FB2406D-E94F-4F32-AF40-B9A911EC73D5}" srcId="{32A1CCD2-D46B-4045-844D-D864B176DE56}" destId="{7CF1C2E1-D998-4945-BD25-0A74E06A0069}" srcOrd="1" destOrd="0" parTransId="{2CB8B563-BC0B-4462-BB5C-4EE1D010B733}" sibTransId="{481677E0-15EE-4402-B276-6B3D894AF155}"/>
    <dgm:cxn modelId="{35DE1979-FFE3-43BF-AC1B-897D994CCA5A}" srcId="{32A1CCD2-D46B-4045-844D-D864B176DE56}" destId="{0C638543-1925-497B-B377-8881FC9B2C7C}" srcOrd="3" destOrd="0" parTransId="{996CE9D2-0986-4CEA-8ED8-EDCEC16AF979}" sibTransId="{BBE24971-6164-44CD-9C66-CDE32AE6D753}"/>
    <dgm:cxn modelId="{7F523980-13AE-4684-AF05-DEB811357B66}" type="presOf" srcId="{67E0C7AD-6553-49C3-A171-29668F30C23E}" destId="{5B916A9B-E10A-4185-AE22-1311A0873B9D}" srcOrd="0" destOrd="0" presId="urn:microsoft.com/office/officeart/2005/8/layout/default"/>
    <dgm:cxn modelId="{F95825BA-4BB8-4CF2-88AC-579517D26870}" srcId="{32A1CCD2-D46B-4045-844D-D864B176DE56}" destId="{861BF335-0F30-4E04-918F-07C846158AA3}" srcOrd="4" destOrd="0" parTransId="{9F98BCD0-FD04-41B7-9EC7-E1EB160B405B}" sibTransId="{7554CDFD-3C8D-43D3-8875-B00C4880167A}"/>
    <dgm:cxn modelId="{242499D9-6E26-41C6-A2E4-111B3D7EEA7B}" srcId="{32A1CCD2-D46B-4045-844D-D864B176DE56}" destId="{6E8846EC-3F2D-46BE-82CF-6E148E59DD72}" srcOrd="0" destOrd="0" parTransId="{2C0CCED6-8C67-4B37-8CF5-66D21D06ADEC}" sibTransId="{ECB806DD-A2E9-498F-BB7C-8DD3F19862F4}"/>
    <dgm:cxn modelId="{CBB155E3-6C26-48E2-A62A-BD7FB7D1A637}" type="presOf" srcId="{0C638543-1925-497B-B377-8881FC9B2C7C}" destId="{F7515342-D3D0-4363-AE09-C7435F90328C}" srcOrd="0" destOrd="0" presId="urn:microsoft.com/office/officeart/2005/8/layout/default"/>
    <dgm:cxn modelId="{542B76F6-90BC-4964-AA0E-A037717F8FD9}" type="presParOf" srcId="{33CD0ED3-25E5-414A-A385-E269B92CD1D7}" destId="{702679A7-F8B9-4BA8-9D8E-C41E1040832F}" srcOrd="0" destOrd="0" presId="urn:microsoft.com/office/officeart/2005/8/layout/default"/>
    <dgm:cxn modelId="{4D80B1EF-46C0-4DA6-A266-AF3CB1949307}" type="presParOf" srcId="{33CD0ED3-25E5-414A-A385-E269B92CD1D7}" destId="{2BCE5887-76A5-4105-8630-B755E3103486}" srcOrd="1" destOrd="0" presId="urn:microsoft.com/office/officeart/2005/8/layout/default"/>
    <dgm:cxn modelId="{CFE0D401-822B-48D9-965B-FBD2F7831B6F}" type="presParOf" srcId="{33CD0ED3-25E5-414A-A385-E269B92CD1D7}" destId="{1229F3F8-700C-468D-9520-8FF5E3A6C5A7}" srcOrd="2" destOrd="0" presId="urn:microsoft.com/office/officeart/2005/8/layout/default"/>
    <dgm:cxn modelId="{DA3867EE-2CDC-4660-9F0E-E5358163239C}" type="presParOf" srcId="{33CD0ED3-25E5-414A-A385-E269B92CD1D7}" destId="{76967A47-EE57-4BFB-AACF-47E3793459E8}" srcOrd="3" destOrd="0" presId="urn:microsoft.com/office/officeart/2005/8/layout/default"/>
    <dgm:cxn modelId="{444DF8DD-4659-48D1-839D-B6BAD54C2DBD}" type="presParOf" srcId="{33CD0ED3-25E5-414A-A385-E269B92CD1D7}" destId="{5B916A9B-E10A-4185-AE22-1311A0873B9D}" srcOrd="4" destOrd="0" presId="urn:microsoft.com/office/officeart/2005/8/layout/default"/>
    <dgm:cxn modelId="{51346CB7-1CA7-472E-AFA9-61AAD7D6EBA6}" type="presParOf" srcId="{33CD0ED3-25E5-414A-A385-E269B92CD1D7}" destId="{7A5EF318-F3C5-459E-9906-DC889944991D}" srcOrd="5" destOrd="0" presId="urn:microsoft.com/office/officeart/2005/8/layout/default"/>
    <dgm:cxn modelId="{A68CD046-327D-40AD-8C8B-736B78F72591}" type="presParOf" srcId="{33CD0ED3-25E5-414A-A385-E269B92CD1D7}" destId="{F7515342-D3D0-4363-AE09-C7435F90328C}" srcOrd="6" destOrd="0" presId="urn:microsoft.com/office/officeart/2005/8/layout/default"/>
    <dgm:cxn modelId="{6334B21A-775C-4A2F-A292-7CF09C4C1E2C}" type="presParOf" srcId="{33CD0ED3-25E5-414A-A385-E269B92CD1D7}" destId="{58F5390A-EAF5-424C-85E2-4CA29F1BF92B}" srcOrd="7" destOrd="0" presId="urn:microsoft.com/office/officeart/2005/8/layout/default"/>
    <dgm:cxn modelId="{D66D2FE7-33E9-463A-9D8E-BD929A7E70F0}" type="presParOf" srcId="{33CD0ED3-25E5-414A-A385-E269B92CD1D7}" destId="{B2F5C2A9-C4EF-4EC6-89DE-05CCDD17209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A1CCD2-D46B-4045-844D-D864B176DE56}"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897291DF-BC2F-41E5-B936-C90D0A386979}">
      <dgm:prSet phldrT="[Text]"/>
      <dgm:spPr>
        <a:solidFill>
          <a:schemeClr val="bg1">
            <a:lumMod val="95000"/>
          </a:schemeClr>
        </a:solidFill>
        <a:ln>
          <a:solidFill>
            <a:srgbClr val="FF0000"/>
          </a:solidFill>
        </a:ln>
      </dgm:spPr>
      <dgm:t>
        <a:bodyPr/>
        <a:lstStyle/>
        <a:p>
          <a:r>
            <a:rPr lang="en-US" b="1" dirty="0"/>
            <a:t>Emancipated minor?</a:t>
          </a:r>
        </a:p>
      </dgm:t>
    </dgm:pt>
    <dgm:pt modelId="{1A539E26-BE96-4A67-A2CE-64393C7306F5}" type="parTrans" cxnId="{FC116C44-5D6E-4EAB-B172-5B95182388E7}">
      <dgm:prSet/>
      <dgm:spPr/>
      <dgm:t>
        <a:bodyPr/>
        <a:lstStyle/>
        <a:p>
          <a:endParaRPr lang="en-US"/>
        </a:p>
      </dgm:t>
    </dgm:pt>
    <dgm:pt modelId="{4F257AEE-389B-4CD1-A97D-104FFF6D5729}" type="sibTrans" cxnId="{FC116C44-5D6E-4EAB-B172-5B95182388E7}">
      <dgm:prSet/>
      <dgm:spPr/>
      <dgm:t>
        <a:bodyPr/>
        <a:lstStyle/>
        <a:p>
          <a:endParaRPr lang="en-US"/>
        </a:p>
      </dgm:t>
    </dgm:pt>
    <dgm:pt modelId="{592EB709-E54C-4983-9702-9F3F2461DFFC}">
      <dgm:prSet phldrT="[Text]"/>
      <dgm:spPr>
        <a:solidFill>
          <a:schemeClr val="bg1">
            <a:lumMod val="95000"/>
          </a:schemeClr>
        </a:solidFill>
        <a:ln>
          <a:solidFill>
            <a:srgbClr val="FF0000"/>
          </a:solidFill>
        </a:ln>
      </dgm:spPr>
      <dgm:t>
        <a:bodyPr/>
        <a:lstStyle/>
        <a:p>
          <a:r>
            <a:rPr lang="en-US" b="1" dirty="0"/>
            <a:t>Have court-ordered </a:t>
          </a:r>
          <a:r>
            <a:rPr lang="en-US" b="1" dirty="0">
              <a:solidFill>
                <a:srgbClr val="00B0F0"/>
              </a:solidFill>
            </a:rPr>
            <a:t>legal guardian*</a:t>
          </a:r>
          <a:r>
            <a:rPr lang="en-US" b="1" dirty="0"/>
            <a:t>?</a:t>
          </a:r>
        </a:p>
      </dgm:t>
    </dgm:pt>
    <dgm:pt modelId="{2F3DFECD-27F3-40B3-BF24-E9415B912271}" type="parTrans" cxnId="{5D9AE870-2FAE-46DA-BE2A-DAF08C9DCB3C}">
      <dgm:prSet/>
      <dgm:spPr/>
      <dgm:t>
        <a:bodyPr/>
        <a:lstStyle/>
        <a:p>
          <a:endParaRPr lang="en-US"/>
        </a:p>
      </dgm:t>
    </dgm:pt>
    <dgm:pt modelId="{3D6838DC-60D7-411B-9A9F-B09CEB47CD32}" type="sibTrans" cxnId="{5D9AE870-2FAE-46DA-BE2A-DAF08C9DCB3C}">
      <dgm:prSet/>
      <dgm:spPr/>
      <dgm:t>
        <a:bodyPr/>
        <a:lstStyle/>
        <a:p>
          <a:endParaRPr lang="en-US"/>
        </a:p>
      </dgm:t>
    </dgm:pt>
    <dgm:pt modelId="{315E7257-030C-438D-8C6C-9531FC3C34C6}">
      <dgm:prSet phldrT="[Text]"/>
      <dgm:spPr>
        <a:solidFill>
          <a:schemeClr val="bg1">
            <a:lumMod val="95000"/>
          </a:schemeClr>
        </a:solidFill>
        <a:ln>
          <a:solidFill>
            <a:srgbClr val="FF0000"/>
          </a:solidFill>
        </a:ln>
      </dgm:spPr>
      <dgm:t>
        <a:bodyPr/>
        <a:lstStyle/>
        <a:p>
          <a:r>
            <a:rPr lang="en-US" b="1" dirty="0"/>
            <a:t>Since age 13 – were an orphan, were in foster care, or were a ward of the court?</a:t>
          </a:r>
        </a:p>
      </dgm:t>
    </dgm:pt>
    <dgm:pt modelId="{53BFB87F-F67E-4776-8857-4500F6B2F714}" type="sibTrans" cxnId="{D224EDA7-8619-4FBA-A6AB-EDE5D3603B2B}">
      <dgm:prSet/>
      <dgm:spPr/>
      <dgm:t>
        <a:bodyPr/>
        <a:lstStyle/>
        <a:p>
          <a:endParaRPr lang="en-US"/>
        </a:p>
      </dgm:t>
    </dgm:pt>
    <dgm:pt modelId="{325BB89C-3B38-45F2-A872-1EA1FF9727A8}" type="parTrans" cxnId="{D224EDA7-8619-4FBA-A6AB-EDE5D3603B2B}">
      <dgm:prSet/>
      <dgm:spPr/>
      <dgm:t>
        <a:bodyPr/>
        <a:lstStyle/>
        <a:p>
          <a:endParaRPr lang="en-US"/>
        </a:p>
      </dgm:t>
    </dgm:pt>
    <dgm:pt modelId="{33CD0ED3-25E5-414A-A385-E269B92CD1D7}" type="pres">
      <dgm:prSet presAssocID="{32A1CCD2-D46B-4045-844D-D864B176DE56}" presName="diagram" presStyleCnt="0">
        <dgm:presLayoutVars>
          <dgm:dir/>
          <dgm:resizeHandles val="exact"/>
        </dgm:presLayoutVars>
      </dgm:prSet>
      <dgm:spPr/>
    </dgm:pt>
    <dgm:pt modelId="{796735FD-00AE-4F48-88B5-3533C92C4790}" type="pres">
      <dgm:prSet presAssocID="{315E7257-030C-438D-8C6C-9531FC3C34C6}" presName="node" presStyleLbl="node1" presStyleIdx="0" presStyleCnt="3">
        <dgm:presLayoutVars>
          <dgm:bulletEnabled val="1"/>
        </dgm:presLayoutVars>
      </dgm:prSet>
      <dgm:spPr/>
    </dgm:pt>
    <dgm:pt modelId="{A6FE9292-17BA-4863-A006-B1E995FD400D}" type="pres">
      <dgm:prSet presAssocID="{53BFB87F-F67E-4776-8857-4500F6B2F714}" presName="sibTrans" presStyleCnt="0"/>
      <dgm:spPr/>
    </dgm:pt>
    <dgm:pt modelId="{6FF0C9A9-F8D3-4D8D-AD0A-C29E48813573}" type="pres">
      <dgm:prSet presAssocID="{897291DF-BC2F-41E5-B936-C90D0A386979}" presName="node" presStyleLbl="node1" presStyleIdx="1" presStyleCnt="3">
        <dgm:presLayoutVars>
          <dgm:bulletEnabled val="1"/>
        </dgm:presLayoutVars>
      </dgm:prSet>
      <dgm:spPr/>
    </dgm:pt>
    <dgm:pt modelId="{45E9F397-CF28-4F77-99B0-9EE1AF36B060}" type="pres">
      <dgm:prSet presAssocID="{4F257AEE-389B-4CD1-A97D-104FFF6D5729}" presName="sibTrans" presStyleCnt="0"/>
      <dgm:spPr/>
    </dgm:pt>
    <dgm:pt modelId="{6500AFDF-824D-4C17-87EB-996DFD92B873}" type="pres">
      <dgm:prSet presAssocID="{592EB709-E54C-4983-9702-9F3F2461DFFC}" presName="node" presStyleLbl="node1" presStyleIdx="2" presStyleCnt="3">
        <dgm:presLayoutVars>
          <dgm:bulletEnabled val="1"/>
        </dgm:presLayoutVars>
      </dgm:prSet>
      <dgm:spPr/>
    </dgm:pt>
  </dgm:ptLst>
  <dgm:cxnLst>
    <dgm:cxn modelId="{171B441D-1249-42E8-AAD6-1F88C0D00681}" type="presOf" srcId="{32A1CCD2-D46B-4045-844D-D864B176DE56}" destId="{33CD0ED3-25E5-414A-A385-E269B92CD1D7}" srcOrd="0" destOrd="0" presId="urn:microsoft.com/office/officeart/2005/8/layout/default"/>
    <dgm:cxn modelId="{FC116C44-5D6E-4EAB-B172-5B95182388E7}" srcId="{32A1CCD2-D46B-4045-844D-D864B176DE56}" destId="{897291DF-BC2F-41E5-B936-C90D0A386979}" srcOrd="1" destOrd="0" parTransId="{1A539E26-BE96-4A67-A2CE-64393C7306F5}" sibTransId="{4F257AEE-389B-4CD1-A97D-104FFF6D5729}"/>
    <dgm:cxn modelId="{5F5C376E-2FF7-4CC7-A02E-65ECB50E093A}" type="presOf" srcId="{897291DF-BC2F-41E5-B936-C90D0A386979}" destId="{6FF0C9A9-F8D3-4D8D-AD0A-C29E48813573}" srcOrd="0" destOrd="0" presId="urn:microsoft.com/office/officeart/2005/8/layout/default"/>
    <dgm:cxn modelId="{5D9AE870-2FAE-46DA-BE2A-DAF08C9DCB3C}" srcId="{32A1CCD2-D46B-4045-844D-D864B176DE56}" destId="{592EB709-E54C-4983-9702-9F3F2461DFFC}" srcOrd="2" destOrd="0" parTransId="{2F3DFECD-27F3-40B3-BF24-E9415B912271}" sibTransId="{3D6838DC-60D7-411B-9A9F-B09CEB47CD32}"/>
    <dgm:cxn modelId="{1CCEAB86-CD07-47B9-A442-440EFF23CBFD}" type="presOf" srcId="{315E7257-030C-438D-8C6C-9531FC3C34C6}" destId="{796735FD-00AE-4F48-88B5-3533C92C4790}" srcOrd="0" destOrd="0" presId="urn:microsoft.com/office/officeart/2005/8/layout/default"/>
    <dgm:cxn modelId="{D224EDA7-8619-4FBA-A6AB-EDE5D3603B2B}" srcId="{32A1CCD2-D46B-4045-844D-D864B176DE56}" destId="{315E7257-030C-438D-8C6C-9531FC3C34C6}" srcOrd="0" destOrd="0" parTransId="{325BB89C-3B38-45F2-A872-1EA1FF9727A8}" sibTransId="{53BFB87F-F67E-4776-8857-4500F6B2F714}"/>
    <dgm:cxn modelId="{DE3D84FA-F728-46D8-91D3-F9770FF43462}" type="presOf" srcId="{592EB709-E54C-4983-9702-9F3F2461DFFC}" destId="{6500AFDF-824D-4C17-87EB-996DFD92B873}" srcOrd="0" destOrd="0" presId="urn:microsoft.com/office/officeart/2005/8/layout/default"/>
    <dgm:cxn modelId="{AEB8E915-5ACF-49E0-B367-188060653DD4}" type="presParOf" srcId="{33CD0ED3-25E5-414A-A385-E269B92CD1D7}" destId="{796735FD-00AE-4F48-88B5-3533C92C4790}" srcOrd="0" destOrd="0" presId="urn:microsoft.com/office/officeart/2005/8/layout/default"/>
    <dgm:cxn modelId="{92C22DE0-9AC4-4F11-AFCB-F77ED8E6D3E6}" type="presParOf" srcId="{33CD0ED3-25E5-414A-A385-E269B92CD1D7}" destId="{A6FE9292-17BA-4863-A006-B1E995FD400D}" srcOrd="1" destOrd="0" presId="urn:microsoft.com/office/officeart/2005/8/layout/default"/>
    <dgm:cxn modelId="{E238E6A8-C5CF-40AC-9974-581DFCB68444}" type="presParOf" srcId="{33CD0ED3-25E5-414A-A385-E269B92CD1D7}" destId="{6FF0C9A9-F8D3-4D8D-AD0A-C29E48813573}" srcOrd="2" destOrd="0" presId="urn:microsoft.com/office/officeart/2005/8/layout/default"/>
    <dgm:cxn modelId="{89DA1493-7E4C-4B90-BF58-4693F9AB1E78}" type="presParOf" srcId="{33CD0ED3-25E5-414A-A385-E269B92CD1D7}" destId="{45E9F397-CF28-4F77-99B0-9EE1AF36B060}" srcOrd="3" destOrd="0" presId="urn:microsoft.com/office/officeart/2005/8/layout/default"/>
    <dgm:cxn modelId="{7C12B5F6-A503-41C1-86CD-3375F0919331}" type="presParOf" srcId="{33CD0ED3-25E5-414A-A385-E269B92CD1D7}" destId="{6500AFDF-824D-4C17-87EB-996DFD92B87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A1CCD2-D46B-4045-844D-D864B176DE56}"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315E7257-030C-438D-8C6C-9531FC3C34C6}">
      <dgm:prSet phldrT="[Text]"/>
      <dgm:spPr>
        <a:solidFill>
          <a:schemeClr val="bg1">
            <a:lumMod val="95000"/>
          </a:schemeClr>
        </a:solidFill>
        <a:ln>
          <a:solidFill>
            <a:srgbClr val="FF0000"/>
          </a:solidFill>
        </a:ln>
      </dgm:spPr>
      <dgm:t>
        <a:bodyPr/>
        <a:lstStyle/>
        <a:p>
          <a:r>
            <a:rPr lang="en-US" b="1" dirty="0"/>
            <a:t>Homeless/ Unaccompanied Youth?</a:t>
          </a:r>
        </a:p>
      </dgm:t>
    </dgm:pt>
    <dgm:pt modelId="{53BFB87F-F67E-4776-8857-4500F6B2F714}" type="sibTrans" cxnId="{D224EDA7-8619-4FBA-A6AB-EDE5D3603B2B}">
      <dgm:prSet/>
      <dgm:spPr/>
      <dgm:t>
        <a:bodyPr/>
        <a:lstStyle/>
        <a:p>
          <a:endParaRPr lang="en-US"/>
        </a:p>
      </dgm:t>
    </dgm:pt>
    <dgm:pt modelId="{325BB89C-3B38-45F2-A872-1EA1FF9727A8}" type="parTrans" cxnId="{D224EDA7-8619-4FBA-A6AB-EDE5D3603B2B}">
      <dgm:prSet/>
      <dgm:spPr/>
      <dgm:t>
        <a:bodyPr/>
        <a:lstStyle/>
        <a:p>
          <a:endParaRPr lang="en-US"/>
        </a:p>
      </dgm:t>
    </dgm:pt>
    <dgm:pt modelId="{33CD0ED3-25E5-414A-A385-E269B92CD1D7}" type="pres">
      <dgm:prSet presAssocID="{32A1CCD2-D46B-4045-844D-D864B176DE56}" presName="diagram" presStyleCnt="0">
        <dgm:presLayoutVars>
          <dgm:dir/>
          <dgm:resizeHandles val="exact"/>
        </dgm:presLayoutVars>
      </dgm:prSet>
      <dgm:spPr/>
    </dgm:pt>
    <dgm:pt modelId="{796735FD-00AE-4F48-88B5-3533C92C4790}" type="pres">
      <dgm:prSet presAssocID="{315E7257-030C-438D-8C6C-9531FC3C34C6}" presName="node" presStyleLbl="node1" presStyleIdx="0" presStyleCnt="1" custScaleX="68966" custScaleY="68966">
        <dgm:presLayoutVars>
          <dgm:bulletEnabled val="1"/>
        </dgm:presLayoutVars>
      </dgm:prSet>
      <dgm:spPr/>
    </dgm:pt>
  </dgm:ptLst>
  <dgm:cxnLst>
    <dgm:cxn modelId="{171B441D-1249-42E8-AAD6-1F88C0D00681}" type="presOf" srcId="{32A1CCD2-D46B-4045-844D-D864B176DE56}" destId="{33CD0ED3-25E5-414A-A385-E269B92CD1D7}" srcOrd="0" destOrd="0" presId="urn:microsoft.com/office/officeart/2005/8/layout/default"/>
    <dgm:cxn modelId="{1CCEAB86-CD07-47B9-A442-440EFF23CBFD}" type="presOf" srcId="{315E7257-030C-438D-8C6C-9531FC3C34C6}" destId="{796735FD-00AE-4F48-88B5-3533C92C4790}" srcOrd="0" destOrd="0" presId="urn:microsoft.com/office/officeart/2005/8/layout/default"/>
    <dgm:cxn modelId="{D224EDA7-8619-4FBA-A6AB-EDE5D3603B2B}" srcId="{32A1CCD2-D46B-4045-844D-D864B176DE56}" destId="{315E7257-030C-438D-8C6C-9531FC3C34C6}" srcOrd="0" destOrd="0" parTransId="{325BB89C-3B38-45F2-A872-1EA1FF9727A8}" sibTransId="{53BFB87F-F67E-4776-8857-4500F6B2F714}"/>
    <dgm:cxn modelId="{AEB8E915-5ACF-49E0-B367-188060653DD4}" type="presParOf" srcId="{33CD0ED3-25E5-414A-A385-E269B92CD1D7}" destId="{796735FD-00AE-4F48-88B5-3533C92C479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93D40D-0110-4138-AAA3-B7FDDD31993D}"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5AE4C090-E4AF-482C-A760-E75382BB74FF}">
      <dgm:prSet/>
      <dgm:spPr>
        <a:solidFill>
          <a:srgbClr val="FFFF00"/>
        </a:solidFill>
      </dgm:spPr>
      <dgm:t>
        <a:bodyPr/>
        <a:lstStyle/>
        <a:p>
          <a:pPr rtl="0"/>
          <a:r>
            <a:rPr lang="en-US" dirty="0"/>
            <a:t>Subsidized </a:t>
          </a:r>
          <a:r>
            <a:rPr lang="en-US" b="1" u="sng" dirty="0"/>
            <a:t>Student</a:t>
          </a:r>
          <a:endParaRPr lang="en-US" dirty="0"/>
        </a:p>
      </dgm:t>
    </dgm:pt>
    <dgm:pt modelId="{F564AF31-BBE4-4913-B03D-7C670E94AFEF}" type="parTrans" cxnId="{36C4FE83-AA7D-4967-A37E-5EDCD7FED09B}">
      <dgm:prSet/>
      <dgm:spPr/>
      <dgm:t>
        <a:bodyPr/>
        <a:lstStyle/>
        <a:p>
          <a:endParaRPr lang="en-US"/>
        </a:p>
      </dgm:t>
    </dgm:pt>
    <dgm:pt modelId="{CA18DB33-C5E5-4D66-A614-70C7E28EA8EC}" type="sibTrans" cxnId="{36C4FE83-AA7D-4967-A37E-5EDCD7FED09B}">
      <dgm:prSet/>
      <dgm:spPr/>
      <dgm:t>
        <a:bodyPr/>
        <a:lstStyle/>
        <a:p>
          <a:endParaRPr lang="en-US"/>
        </a:p>
      </dgm:t>
    </dgm:pt>
    <dgm:pt modelId="{A0BF93B5-A223-47A1-A4EB-6DF7B0A1C058}">
      <dgm:prSet/>
      <dgm:spPr/>
      <dgm:t>
        <a:bodyPr/>
        <a:lstStyle/>
        <a:p>
          <a:pPr rtl="0"/>
          <a:r>
            <a:rPr lang="en-US" dirty="0"/>
            <a:t>5.50% fixed (2023-24)</a:t>
          </a:r>
        </a:p>
      </dgm:t>
    </dgm:pt>
    <dgm:pt modelId="{88415F7A-51D4-476A-9373-E59B538ED110}" type="parTrans" cxnId="{5095B884-A8A4-4FAA-AA6E-BF85BEBD32FD}">
      <dgm:prSet/>
      <dgm:spPr/>
      <dgm:t>
        <a:bodyPr/>
        <a:lstStyle/>
        <a:p>
          <a:endParaRPr lang="en-US"/>
        </a:p>
      </dgm:t>
    </dgm:pt>
    <dgm:pt modelId="{AB170A0C-E50F-468F-9F55-6B3CC449E599}" type="sibTrans" cxnId="{5095B884-A8A4-4FAA-AA6E-BF85BEBD32FD}">
      <dgm:prSet/>
      <dgm:spPr/>
      <dgm:t>
        <a:bodyPr/>
        <a:lstStyle/>
        <a:p>
          <a:endParaRPr lang="en-US"/>
        </a:p>
      </dgm:t>
    </dgm:pt>
    <dgm:pt modelId="{D2F77A0B-FD8E-4CB5-85D8-EB4A867FEC2D}">
      <dgm:prSet/>
      <dgm:spPr/>
      <dgm:t>
        <a:bodyPr/>
        <a:lstStyle/>
        <a:p>
          <a:pPr rtl="0"/>
          <a:r>
            <a:rPr lang="en-US" dirty="0"/>
            <a:t>Interest does not accrue initially</a:t>
          </a:r>
        </a:p>
      </dgm:t>
    </dgm:pt>
    <dgm:pt modelId="{1C3E331C-F500-47E8-970A-634FD8B94D34}" type="parTrans" cxnId="{AA4F52E8-83D3-45E5-8AF2-ECB860F2E5D5}">
      <dgm:prSet/>
      <dgm:spPr/>
      <dgm:t>
        <a:bodyPr/>
        <a:lstStyle/>
        <a:p>
          <a:endParaRPr lang="en-US"/>
        </a:p>
      </dgm:t>
    </dgm:pt>
    <dgm:pt modelId="{1EC44B63-6A11-4A4A-A3A4-A9ADFE31C3F5}" type="sibTrans" cxnId="{AA4F52E8-83D3-45E5-8AF2-ECB860F2E5D5}">
      <dgm:prSet/>
      <dgm:spPr/>
      <dgm:t>
        <a:bodyPr/>
        <a:lstStyle/>
        <a:p>
          <a:endParaRPr lang="en-US"/>
        </a:p>
      </dgm:t>
    </dgm:pt>
    <dgm:pt modelId="{99304EA6-EFAF-441E-AF20-001FB08BF333}">
      <dgm:prSet/>
      <dgm:spPr>
        <a:solidFill>
          <a:srgbClr val="FFFF00"/>
        </a:solidFill>
      </dgm:spPr>
      <dgm:t>
        <a:bodyPr/>
        <a:lstStyle/>
        <a:p>
          <a:pPr rtl="0"/>
          <a:r>
            <a:rPr lang="en-US" dirty="0"/>
            <a:t>Unsubsidized </a:t>
          </a:r>
          <a:r>
            <a:rPr lang="en-US" b="1" u="sng" dirty="0"/>
            <a:t>Student</a:t>
          </a:r>
        </a:p>
      </dgm:t>
    </dgm:pt>
    <dgm:pt modelId="{23AE43A7-086C-4062-83A0-2675BE7FB211}" type="parTrans" cxnId="{B520C9CE-F001-40EF-BD38-A27E2048302E}">
      <dgm:prSet/>
      <dgm:spPr/>
      <dgm:t>
        <a:bodyPr/>
        <a:lstStyle/>
        <a:p>
          <a:endParaRPr lang="en-US"/>
        </a:p>
      </dgm:t>
    </dgm:pt>
    <dgm:pt modelId="{182CCC1F-38D3-4FFD-AAD6-3D6B032BDACE}" type="sibTrans" cxnId="{B520C9CE-F001-40EF-BD38-A27E2048302E}">
      <dgm:prSet/>
      <dgm:spPr/>
      <dgm:t>
        <a:bodyPr/>
        <a:lstStyle/>
        <a:p>
          <a:endParaRPr lang="en-US"/>
        </a:p>
      </dgm:t>
    </dgm:pt>
    <dgm:pt modelId="{BA7D1CF2-F785-4F4F-92BA-17AED980006D}">
      <dgm:prSet/>
      <dgm:spPr/>
      <dgm:t>
        <a:bodyPr/>
        <a:lstStyle/>
        <a:p>
          <a:pPr rtl="0"/>
          <a:r>
            <a:rPr lang="en-US" dirty="0"/>
            <a:t>5.50% fixed (2023-24)</a:t>
          </a:r>
        </a:p>
      </dgm:t>
    </dgm:pt>
    <dgm:pt modelId="{9E1DF918-7F4A-40F7-B5F0-E1729625E7BC}" type="parTrans" cxnId="{5A355F0E-FF00-48B8-8DB8-FC3EFB77AE97}">
      <dgm:prSet/>
      <dgm:spPr/>
      <dgm:t>
        <a:bodyPr/>
        <a:lstStyle/>
        <a:p>
          <a:endParaRPr lang="en-US"/>
        </a:p>
      </dgm:t>
    </dgm:pt>
    <dgm:pt modelId="{C60A1945-8B1E-4F39-BE12-147D263173B9}" type="sibTrans" cxnId="{5A355F0E-FF00-48B8-8DB8-FC3EFB77AE97}">
      <dgm:prSet/>
      <dgm:spPr/>
      <dgm:t>
        <a:bodyPr/>
        <a:lstStyle/>
        <a:p>
          <a:endParaRPr lang="en-US"/>
        </a:p>
      </dgm:t>
    </dgm:pt>
    <dgm:pt modelId="{41020D6D-6717-4953-A94F-CCC3CF57BC78}">
      <dgm:prSet/>
      <dgm:spPr/>
      <dgm:t>
        <a:bodyPr/>
        <a:lstStyle/>
        <a:p>
          <a:pPr rtl="0"/>
          <a:r>
            <a:rPr lang="en-US" dirty="0"/>
            <a:t>Interest does accrue</a:t>
          </a:r>
        </a:p>
      </dgm:t>
    </dgm:pt>
    <dgm:pt modelId="{8F63F230-D314-4F4C-80F3-AC2ED3E3135D}" type="parTrans" cxnId="{CF5EE8E4-9E9B-4D7A-B297-07FBAFEA23E0}">
      <dgm:prSet/>
      <dgm:spPr/>
      <dgm:t>
        <a:bodyPr/>
        <a:lstStyle/>
        <a:p>
          <a:endParaRPr lang="en-US"/>
        </a:p>
      </dgm:t>
    </dgm:pt>
    <dgm:pt modelId="{0520FC95-1A11-4D8F-81C6-B922B736F9B5}" type="sibTrans" cxnId="{CF5EE8E4-9E9B-4D7A-B297-07FBAFEA23E0}">
      <dgm:prSet/>
      <dgm:spPr/>
      <dgm:t>
        <a:bodyPr/>
        <a:lstStyle/>
        <a:p>
          <a:endParaRPr lang="en-US"/>
        </a:p>
      </dgm:t>
    </dgm:pt>
    <dgm:pt modelId="{A5B26BAA-A31E-4212-8A09-3701601BCE96}">
      <dgm:prSet/>
      <dgm:spPr>
        <a:solidFill>
          <a:srgbClr val="FFFF00"/>
        </a:solidFill>
      </dgm:spPr>
      <dgm:t>
        <a:bodyPr/>
        <a:lstStyle/>
        <a:p>
          <a:pPr rtl="0"/>
          <a:r>
            <a:rPr lang="en-US" b="1" u="sng" dirty="0"/>
            <a:t>Parent</a:t>
          </a:r>
          <a:r>
            <a:rPr lang="en-US" dirty="0"/>
            <a:t> PLUS</a:t>
          </a:r>
        </a:p>
      </dgm:t>
    </dgm:pt>
    <dgm:pt modelId="{DE73A778-7B36-4EB5-98B3-ACE46A0565E1}" type="parTrans" cxnId="{8B917C75-D852-47B9-8265-FAE3E6324B95}">
      <dgm:prSet/>
      <dgm:spPr/>
      <dgm:t>
        <a:bodyPr/>
        <a:lstStyle/>
        <a:p>
          <a:endParaRPr lang="en-US"/>
        </a:p>
      </dgm:t>
    </dgm:pt>
    <dgm:pt modelId="{AF80A414-0250-4241-98F2-71E6C50B5AF9}" type="sibTrans" cxnId="{8B917C75-D852-47B9-8265-FAE3E6324B95}">
      <dgm:prSet/>
      <dgm:spPr/>
      <dgm:t>
        <a:bodyPr/>
        <a:lstStyle/>
        <a:p>
          <a:endParaRPr lang="en-US"/>
        </a:p>
      </dgm:t>
    </dgm:pt>
    <dgm:pt modelId="{5414B6BC-11C6-4740-B016-126B41855434}">
      <dgm:prSet/>
      <dgm:spPr/>
      <dgm:t>
        <a:bodyPr/>
        <a:lstStyle/>
        <a:p>
          <a:pPr rtl="0"/>
          <a:r>
            <a:rPr lang="en-US" dirty="0"/>
            <a:t>8.05% fixed (2023-24)</a:t>
          </a:r>
        </a:p>
      </dgm:t>
    </dgm:pt>
    <dgm:pt modelId="{A0C02D4E-25C2-4261-9E05-168D9C4BF268}" type="parTrans" cxnId="{FEA92090-F9F9-428F-B72F-CDC8D9B46B9F}">
      <dgm:prSet/>
      <dgm:spPr/>
      <dgm:t>
        <a:bodyPr/>
        <a:lstStyle/>
        <a:p>
          <a:endParaRPr lang="en-US"/>
        </a:p>
      </dgm:t>
    </dgm:pt>
    <dgm:pt modelId="{6B577B63-1778-4EBE-BC7F-EA1B1D08CC92}" type="sibTrans" cxnId="{FEA92090-F9F9-428F-B72F-CDC8D9B46B9F}">
      <dgm:prSet/>
      <dgm:spPr/>
      <dgm:t>
        <a:bodyPr/>
        <a:lstStyle/>
        <a:p>
          <a:endParaRPr lang="en-US"/>
        </a:p>
      </dgm:t>
    </dgm:pt>
    <dgm:pt modelId="{CB965F1D-232F-42FC-98F2-F35817C08013}">
      <dgm:prSet/>
      <dgm:spPr/>
      <dgm:t>
        <a:bodyPr/>
        <a:lstStyle/>
        <a:p>
          <a:pPr rtl="0"/>
          <a:r>
            <a:rPr lang="en-US" dirty="0"/>
            <a:t>Interest does accrue</a:t>
          </a:r>
        </a:p>
      </dgm:t>
    </dgm:pt>
    <dgm:pt modelId="{A1021552-0AD4-4AE6-9A83-DAD43A995549}" type="parTrans" cxnId="{1B840AE9-1B32-4EB1-A517-0F4725E632C8}">
      <dgm:prSet/>
      <dgm:spPr/>
      <dgm:t>
        <a:bodyPr/>
        <a:lstStyle/>
        <a:p>
          <a:endParaRPr lang="en-US"/>
        </a:p>
      </dgm:t>
    </dgm:pt>
    <dgm:pt modelId="{4A5AEDBE-F4FC-4F78-80EE-83971A73C8A0}" type="sibTrans" cxnId="{1B840AE9-1B32-4EB1-A517-0F4725E632C8}">
      <dgm:prSet/>
      <dgm:spPr/>
      <dgm:t>
        <a:bodyPr/>
        <a:lstStyle/>
        <a:p>
          <a:endParaRPr lang="en-US"/>
        </a:p>
      </dgm:t>
    </dgm:pt>
    <dgm:pt modelId="{D070B710-6CCB-4717-B6C5-B07A318268E6}">
      <dgm:prSet/>
      <dgm:spPr>
        <a:solidFill>
          <a:schemeClr val="bg2">
            <a:lumMod val="60000"/>
            <a:lumOff val="40000"/>
          </a:schemeClr>
        </a:solidFill>
      </dgm:spPr>
      <dgm:t>
        <a:bodyPr/>
        <a:lstStyle/>
        <a:p>
          <a:pPr rtl="0"/>
          <a:r>
            <a:rPr lang="en-US" dirty="0"/>
            <a:t>Pell Grant</a:t>
          </a:r>
        </a:p>
      </dgm:t>
    </dgm:pt>
    <dgm:pt modelId="{52C8C540-DBA2-4A5E-9DEC-C362D01FECF6}" type="parTrans" cxnId="{EEBAAF6E-8BAC-45CC-A72E-DB5FB46C4672}">
      <dgm:prSet/>
      <dgm:spPr/>
      <dgm:t>
        <a:bodyPr/>
        <a:lstStyle/>
        <a:p>
          <a:endParaRPr lang="en-US"/>
        </a:p>
      </dgm:t>
    </dgm:pt>
    <dgm:pt modelId="{F333DBCA-7055-41E2-8CFF-9196B53B2376}" type="sibTrans" cxnId="{EEBAAF6E-8BAC-45CC-A72E-DB5FB46C4672}">
      <dgm:prSet/>
      <dgm:spPr/>
      <dgm:t>
        <a:bodyPr/>
        <a:lstStyle/>
        <a:p>
          <a:endParaRPr lang="en-US"/>
        </a:p>
      </dgm:t>
    </dgm:pt>
    <dgm:pt modelId="{9595AC88-51C8-4217-B8AC-49E994E9E016}">
      <dgm:prSet/>
      <dgm:spPr/>
      <dgm:t>
        <a:bodyPr/>
        <a:lstStyle/>
        <a:p>
          <a:pPr rtl="0"/>
          <a:r>
            <a:rPr lang="en-US" b="0" dirty="0"/>
            <a:t>Financial need per FAFSA*</a:t>
          </a:r>
          <a:endParaRPr lang="en-US" dirty="0"/>
        </a:p>
      </dgm:t>
    </dgm:pt>
    <dgm:pt modelId="{2F5EDFC8-53F7-4199-967D-D08F1EF2FD5C}" type="parTrans" cxnId="{CE3AA2E9-BE50-404A-B452-B611C7335FDD}">
      <dgm:prSet/>
      <dgm:spPr/>
      <dgm:t>
        <a:bodyPr/>
        <a:lstStyle/>
        <a:p>
          <a:endParaRPr lang="en-US"/>
        </a:p>
      </dgm:t>
    </dgm:pt>
    <dgm:pt modelId="{F5CE83C2-A2BE-44AE-90A9-3520026C645D}" type="sibTrans" cxnId="{CE3AA2E9-BE50-404A-B452-B611C7335FDD}">
      <dgm:prSet/>
      <dgm:spPr/>
      <dgm:t>
        <a:bodyPr/>
        <a:lstStyle/>
        <a:p>
          <a:endParaRPr lang="en-US"/>
        </a:p>
      </dgm:t>
    </dgm:pt>
    <dgm:pt modelId="{DC8245D4-9CAF-4181-92C0-90E5B4E2410C}">
      <dgm:prSet/>
      <dgm:spPr/>
      <dgm:t>
        <a:bodyPr/>
        <a:lstStyle/>
        <a:p>
          <a:pPr rtl="0"/>
          <a:r>
            <a:rPr lang="en-US" dirty="0"/>
            <a:t>$3,697 per semester max (2023-24)</a:t>
          </a:r>
        </a:p>
      </dgm:t>
    </dgm:pt>
    <dgm:pt modelId="{1CE5CA05-4C5D-47E9-AF9D-86D5F61850A7}" type="parTrans" cxnId="{B29F0B51-DEAF-4425-B6D2-1C246DE37F3D}">
      <dgm:prSet/>
      <dgm:spPr/>
    </dgm:pt>
    <dgm:pt modelId="{86E09EF3-4003-4FAF-A7D0-05FCF6E1B226}" type="sibTrans" cxnId="{B29F0B51-DEAF-4425-B6D2-1C246DE37F3D}">
      <dgm:prSet/>
      <dgm:spPr/>
    </dgm:pt>
    <dgm:pt modelId="{0BC7698F-AE20-4ED8-AAE2-4E14D5583C15}" type="pres">
      <dgm:prSet presAssocID="{C193D40D-0110-4138-AAA3-B7FDDD31993D}" presName="diagram" presStyleCnt="0">
        <dgm:presLayoutVars>
          <dgm:chPref val="1"/>
          <dgm:dir/>
          <dgm:animOne val="branch"/>
          <dgm:animLvl val="lvl"/>
          <dgm:resizeHandles/>
        </dgm:presLayoutVars>
      </dgm:prSet>
      <dgm:spPr/>
    </dgm:pt>
    <dgm:pt modelId="{8D8507E8-5A45-4A45-9AFD-2C05E3424B3C}" type="pres">
      <dgm:prSet presAssocID="{D070B710-6CCB-4717-B6C5-B07A318268E6}" presName="root" presStyleCnt="0"/>
      <dgm:spPr/>
    </dgm:pt>
    <dgm:pt modelId="{7EAFCD08-3273-4CC2-8B50-3DECE16FDFDF}" type="pres">
      <dgm:prSet presAssocID="{D070B710-6CCB-4717-B6C5-B07A318268E6}" presName="rootComposite" presStyleCnt="0"/>
      <dgm:spPr/>
    </dgm:pt>
    <dgm:pt modelId="{865EC827-E14E-4C5B-B888-EA32931EF74F}" type="pres">
      <dgm:prSet presAssocID="{D070B710-6CCB-4717-B6C5-B07A318268E6}" presName="rootText" presStyleLbl="node1" presStyleIdx="0" presStyleCnt="4"/>
      <dgm:spPr/>
    </dgm:pt>
    <dgm:pt modelId="{0599C114-3B5D-49A9-853B-2724B5E0E2A9}" type="pres">
      <dgm:prSet presAssocID="{D070B710-6CCB-4717-B6C5-B07A318268E6}" presName="rootConnector" presStyleLbl="node1" presStyleIdx="0" presStyleCnt="4"/>
      <dgm:spPr/>
    </dgm:pt>
    <dgm:pt modelId="{0DCA2C81-B03C-458D-9D94-1215B0B57405}" type="pres">
      <dgm:prSet presAssocID="{D070B710-6CCB-4717-B6C5-B07A318268E6}" presName="childShape" presStyleCnt="0"/>
      <dgm:spPr/>
    </dgm:pt>
    <dgm:pt modelId="{DAF9FF84-1F2A-485C-B596-2C6382A8BA40}" type="pres">
      <dgm:prSet presAssocID="{1CE5CA05-4C5D-47E9-AF9D-86D5F61850A7}" presName="Name13" presStyleLbl="parChTrans1D2" presStyleIdx="0" presStyleCnt="8"/>
      <dgm:spPr/>
    </dgm:pt>
    <dgm:pt modelId="{96DBF130-DEDC-42AF-927E-31AF7EFE2253}" type="pres">
      <dgm:prSet presAssocID="{DC8245D4-9CAF-4181-92C0-90E5B4E2410C}" presName="childText" presStyleLbl="bgAcc1" presStyleIdx="0" presStyleCnt="8">
        <dgm:presLayoutVars>
          <dgm:bulletEnabled val="1"/>
        </dgm:presLayoutVars>
      </dgm:prSet>
      <dgm:spPr/>
    </dgm:pt>
    <dgm:pt modelId="{A8740C62-0D36-4A4D-8537-A0BF4A084D77}" type="pres">
      <dgm:prSet presAssocID="{2F5EDFC8-53F7-4199-967D-D08F1EF2FD5C}" presName="Name13" presStyleLbl="parChTrans1D2" presStyleIdx="1" presStyleCnt="8"/>
      <dgm:spPr/>
    </dgm:pt>
    <dgm:pt modelId="{F2620573-5EC9-40E6-943E-3A0D9C3E1499}" type="pres">
      <dgm:prSet presAssocID="{9595AC88-51C8-4217-B8AC-49E994E9E016}" presName="childText" presStyleLbl="bgAcc1" presStyleIdx="1" presStyleCnt="8">
        <dgm:presLayoutVars>
          <dgm:bulletEnabled val="1"/>
        </dgm:presLayoutVars>
      </dgm:prSet>
      <dgm:spPr/>
    </dgm:pt>
    <dgm:pt modelId="{0AD2935B-A525-4ACD-8D9A-E190A411F3B9}" type="pres">
      <dgm:prSet presAssocID="{5AE4C090-E4AF-482C-A760-E75382BB74FF}" presName="root" presStyleCnt="0"/>
      <dgm:spPr/>
    </dgm:pt>
    <dgm:pt modelId="{AB1099BE-9A2D-4D6A-9E99-23B67FDC9B65}" type="pres">
      <dgm:prSet presAssocID="{5AE4C090-E4AF-482C-A760-E75382BB74FF}" presName="rootComposite" presStyleCnt="0"/>
      <dgm:spPr/>
    </dgm:pt>
    <dgm:pt modelId="{D8BD0D13-5923-4823-A1B8-2CF319261ED4}" type="pres">
      <dgm:prSet presAssocID="{5AE4C090-E4AF-482C-A760-E75382BB74FF}" presName="rootText" presStyleLbl="node1" presStyleIdx="1" presStyleCnt="4"/>
      <dgm:spPr/>
    </dgm:pt>
    <dgm:pt modelId="{D5B9A226-8038-4CE7-8D0B-A7D3312248C1}" type="pres">
      <dgm:prSet presAssocID="{5AE4C090-E4AF-482C-A760-E75382BB74FF}" presName="rootConnector" presStyleLbl="node1" presStyleIdx="1" presStyleCnt="4"/>
      <dgm:spPr/>
    </dgm:pt>
    <dgm:pt modelId="{AB3980CE-0EF6-4D7B-8C3A-51FABCE74592}" type="pres">
      <dgm:prSet presAssocID="{5AE4C090-E4AF-482C-A760-E75382BB74FF}" presName="childShape" presStyleCnt="0"/>
      <dgm:spPr/>
    </dgm:pt>
    <dgm:pt modelId="{607BCDCB-0655-4BA2-B95D-4109F28E0459}" type="pres">
      <dgm:prSet presAssocID="{88415F7A-51D4-476A-9373-E59B538ED110}" presName="Name13" presStyleLbl="parChTrans1D2" presStyleIdx="2" presStyleCnt="8"/>
      <dgm:spPr/>
    </dgm:pt>
    <dgm:pt modelId="{C51A2FAF-CACA-48A4-A35F-D4A032D8507E}" type="pres">
      <dgm:prSet presAssocID="{A0BF93B5-A223-47A1-A4EB-6DF7B0A1C058}" presName="childText" presStyleLbl="bgAcc1" presStyleIdx="2" presStyleCnt="8">
        <dgm:presLayoutVars>
          <dgm:bulletEnabled val="1"/>
        </dgm:presLayoutVars>
      </dgm:prSet>
      <dgm:spPr/>
    </dgm:pt>
    <dgm:pt modelId="{5E823063-3723-4B7C-B3F3-E59E83CA550E}" type="pres">
      <dgm:prSet presAssocID="{1C3E331C-F500-47E8-970A-634FD8B94D34}" presName="Name13" presStyleLbl="parChTrans1D2" presStyleIdx="3" presStyleCnt="8"/>
      <dgm:spPr/>
    </dgm:pt>
    <dgm:pt modelId="{73A35499-B9F9-49E0-893D-7365499754AF}" type="pres">
      <dgm:prSet presAssocID="{D2F77A0B-FD8E-4CB5-85D8-EB4A867FEC2D}" presName="childText" presStyleLbl="bgAcc1" presStyleIdx="3" presStyleCnt="8">
        <dgm:presLayoutVars>
          <dgm:bulletEnabled val="1"/>
        </dgm:presLayoutVars>
      </dgm:prSet>
      <dgm:spPr/>
    </dgm:pt>
    <dgm:pt modelId="{01BDB851-311B-4BBD-9D11-724A3F4EF4DF}" type="pres">
      <dgm:prSet presAssocID="{99304EA6-EFAF-441E-AF20-001FB08BF333}" presName="root" presStyleCnt="0"/>
      <dgm:spPr/>
    </dgm:pt>
    <dgm:pt modelId="{102FB6C0-A69D-4A3C-9D08-C6F6273A0F08}" type="pres">
      <dgm:prSet presAssocID="{99304EA6-EFAF-441E-AF20-001FB08BF333}" presName="rootComposite" presStyleCnt="0"/>
      <dgm:spPr/>
    </dgm:pt>
    <dgm:pt modelId="{9AB7536B-8F5B-4E61-B00E-0162877639BF}" type="pres">
      <dgm:prSet presAssocID="{99304EA6-EFAF-441E-AF20-001FB08BF333}" presName="rootText" presStyleLbl="node1" presStyleIdx="2" presStyleCnt="4" custLinFactNeighborY="-1724"/>
      <dgm:spPr/>
    </dgm:pt>
    <dgm:pt modelId="{9106F4DE-82D5-48A6-8749-652DE0B9ACD8}" type="pres">
      <dgm:prSet presAssocID="{99304EA6-EFAF-441E-AF20-001FB08BF333}" presName="rootConnector" presStyleLbl="node1" presStyleIdx="2" presStyleCnt="4"/>
      <dgm:spPr/>
    </dgm:pt>
    <dgm:pt modelId="{4D9869E6-578E-4E7E-AFD7-2539AD9E6239}" type="pres">
      <dgm:prSet presAssocID="{99304EA6-EFAF-441E-AF20-001FB08BF333}" presName="childShape" presStyleCnt="0"/>
      <dgm:spPr/>
    </dgm:pt>
    <dgm:pt modelId="{F2EB2C70-58C1-4900-BAC1-28AF04323EE1}" type="pres">
      <dgm:prSet presAssocID="{9E1DF918-7F4A-40F7-B5F0-E1729625E7BC}" presName="Name13" presStyleLbl="parChTrans1D2" presStyleIdx="4" presStyleCnt="8"/>
      <dgm:spPr/>
    </dgm:pt>
    <dgm:pt modelId="{A4C80D3A-913F-40D1-874F-E96FC6F07E3D}" type="pres">
      <dgm:prSet presAssocID="{BA7D1CF2-F785-4F4F-92BA-17AED980006D}" presName="childText" presStyleLbl="bgAcc1" presStyleIdx="4" presStyleCnt="8">
        <dgm:presLayoutVars>
          <dgm:bulletEnabled val="1"/>
        </dgm:presLayoutVars>
      </dgm:prSet>
      <dgm:spPr/>
    </dgm:pt>
    <dgm:pt modelId="{8E89E60D-065F-43B0-8AF1-25BBA3FB671C}" type="pres">
      <dgm:prSet presAssocID="{8F63F230-D314-4F4C-80F3-AC2ED3E3135D}" presName="Name13" presStyleLbl="parChTrans1D2" presStyleIdx="5" presStyleCnt="8"/>
      <dgm:spPr/>
    </dgm:pt>
    <dgm:pt modelId="{3AFA6A42-A540-4C9E-B1C8-B5FDA7EF226B}" type="pres">
      <dgm:prSet presAssocID="{41020D6D-6717-4953-A94F-CCC3CF57BC78}" presName="childText" presStyleLbl="bgAcc1" presStyleIdx="5" presStyleCnt="8">
        <dgm:presLayoutVars>
          <dgm:bulletEnabled val="1"/>
        </dgm:presLayoutVars>
      </dgm:prSet>
      <dgm:spPr/>
    </dgm:pt>
    <dgm:pt modelId="{A2AA06B3-42F8-49B7-9A62-C7E9FC261D02}" type="pres">
      <dgm:prSet presAssocID="{A5B26BAA-A31E-4212-8A09-3701601BCE96}" presName="root" presStyleCnt="0"/>
      <dgm:spPr/>
    </dgm:pt>
    <dgm:pt modelId="{A8ED1020-8DDB-433A-9903-491144A0A626}" type="pres">
      <dgm:prSet presAssocID="{A5B26BAA-A31E-4212-8A09-3701601BCE96}" presName="rootComposite" presStyleCnt="0"/>
      <dgm:spPr/>
    </dgm:pt>
    <dgm:pt modelId="{026422D6-C3FD-45D0-9C1A-7DDAB7043212}" type="pres">
      <dgm:prSet presAssocID="{A5B26BAA-A31E-4212-8A09-3701601BCE96}" presName="rootText" presStyleLbl="node1" presStyleIdx="3" presStyleCnt="4"/>
      <dgm:spPr/>
    </dgm:pt>
    <dgm:pt modelId="{9E1F98AB-581A-4FF3-B627-695387473F7E}" type="pres">
      <dgm:prSet presAssocID="{A5B26BAA-A31E-4212-8A09-3701601BCE96}" presName="rootConnector" presStyleLbl="node1" presStyleIdx="3" presStyleCnt="4"/>
      <dgm:spPr/>
    </dgm:pt>
    <dgm:pt modelId="{381BDCEA-F91E-48BB-A3AB-42C4A902803C}" type="pres">
      <dgm:prSet presAssocID="{A5B26BAA-A31E-4212-8A09-3701601BCE96}" presName="childShape" presStyleCnt="0"/>
      <dgm:spPr/>
    </dgm:pt>
    <dgm:pt modelId="{21DCE402-FBAF-4ADA-8BF8-98A37E656F11}" type="pres">
      <dgm:prSet presAssocID="{A0C02D4E-25C2-4261-9E05-168D9C4BF268}" presName="Name13" presStyleLbl="parChTrans1D2" presStyleIdx="6" presStyleCnt="8"/>
      <dgm:spPr/>
    </dgm:pt>
    <dgm:pt modelId="{FCA51C84-357A-490B-9B9A-5EC7714B6F42}" type="pres">
      <dgm:prSet presAssocID="{5414B6BC-11C6-4740-B016-126B41855434}" presName="childText" presStyleLbl="bgAcc1" presStyleIdx="6" presStyleCnt="8">
        <dgm:presLayoutVars>
          <dgm:bulletEnabled val="1"/>
        </dgm:presLayoutVars>
      </dgm:prSet>
      <dgm:spPr/>
    </dgm:pt>
    <dgm:pt modelId="{64A38FFC-8E4E-4A97-80E1-B82930A4E1CD}" type="pres">
      <dgm:prSet presAssocID="{A1021552-0AD4-4AE6-9A83-DAD43A995549}" presName="Name13" presStyleLbl="parChTrans1D2" presStyleIdx="7" presStyleCnt="8"/>
      <dgm:spPr/>
    </dgm:pt>
    <dgm:pt modelId="{A1187368-94C3-45FE-9454-08E2A0542452}" type="pres">
      <dgm:prSet presAssocID="{CB965F1D-232F-42FC-98F2-F35817C08013}" presName="childText" presStyleLbl="bgAcc1" presStyleIdx="7" presStyleCnt="8">
        <dgm:presLayoutVars>
          <dgm:bulletEnabled val="1"/>
        </dgm:presLayoutVars>
      </dgm:prSet>
      <dgm:spPr/>
    </dgm:pt>
  </dgm:ptLst>
  <dgm:cxnLst>
    <dgm:cxn modelId="{27263000-25CA-4477-8669-AE8337761E0B}" type="presOf" srcId="{D070B710-6CCB-4717-B6C5-B07A318268E6}" destId="{0599C114-3B5D-49A9-853B-2724B5E0E2A9}" srcOrd="1" destOrd="0" presId="urn:microsoft.com/office/officeart/2005/8/layout/hierarchy3"/>
    <dgm:cxn modelId="{5A355F0E-FF00-48B8-8DB8-FC3EFB77AE97}" srcId="{99304EA6-EFAF-441E-AF20-001FB08BF333}" destId="{BA7D1CF2-F785-4F4F-92BA-17AED980006D}" srcOrd="0" destOrd="0" parTransId="{9E1DF918-7F4A-40F7-B5F0-E1729625E7BC}" sibTransId="{C60A1945-8B1E-4F39-BE12-147D263173B9}"/>
    <dgm:cxn modelId="{38210E13-D2E3-4638-BB60-EE0B73C307FD}" type="presOf" srcId="{5414B6BC-11C6-4740-B016-126B41855434}" destId="{FCA51C84-357A-490B-9B9A-5EC7714B6F42}" srcOrd="0" destOrd="0" presId="urn:microsoft.com/office/officeart/2005/8/layout/hierarchy3"/>
    <dgm:cxn modelId="{51398328-9C13-4718-8F69-ED4A3564CD50}" type="presOf" srcId="{A0BF93B5-A223-47A1-A4EB-6DF7B0A1C058}" destId="{C51A2FAF-CACA-48A4-A35F-D4A032D8507E}" srcOrd="0" destOrd="0" presId="urn:microsoft.com/office/officeart/2005/8/layout/hierarchy3"/>
    <dgm:cxn modelId="{C2979D38-DC60-4DDE-A324-6BB9A33DB4CB}" type="presOf" srcId="{DC8245D4-9CAF-4181-92C0-90E5B4E2410C}" destId="{96DBF130-DEDC-42AF-927E-31AF7EFE2253}" srcOrd="0" destOrd="0" presId="urn:microsoft.com/office/officeart/2005/8/layout/hierarchy3"/>
    <dgm:cxn modelId="{65FB9365-C14F-4604-8382-B220E537E1DC}" type="presOf" srcId="{41020D6D-6717-4953-A94F-CCC3CF57BC78}" destId="{3AFA6A42-A540-4C9E-B1C8-B5FDA7EF226B}" srcOrd="0" destOrd="0" presId="urn:microsoft.com/office/officeart/2005/8/layout/hierarchy3"/>
    <dgm:cxn modelId="{256CD866-A8DD-4603-BAA2-EFF43900D633}" type="presOf" srcId="{1CE5CA05-4C5D-47E9-AF9D-86D5F61850A7}" destId="{DAF9FF84-1F2A-485C-B596-2C6382A8BA40}" srcOrd="0" destOrd="0" presId="urn:microsoft.com/office/officeart/2005/8/layout/hierarchy3"/>
    <dgm:cxn modelId="{66F70968-1759-4DF9-84B8-F40390AF2531}" type="presOf" srcId="{9E1DF918-7F4A-40F7-B5F0-E1729625E7BC}" destId="{F2EB2C70-58C1-4900-BAC1-28AF04323EE1}" srcOrd="0" destOrd="0" presId="urn:microsoft.com/office/officeart/2005/8/layout/hierarchy3"/>
    <dgm:cxn modelId="{0A296C6B-D88B-4EB4-A508-45EBDE1B46A3}" type="presOf" srcId="{88415F7A-51D4-476A-9373-E59B538ED110}" destId="{607BCDCB-0655-4BA2-B95D-4109F28E0459}" srcOrd="0" destOrd="0" presId="urn:microsoft.com/office/officeart/2005/8/layout/hierarchy3"/>
    <dgm:cxn modelId="{EA7A034C-9CFA-4E44-8766-51258F329090}" type="presOf" srcId="{8F63F230-D314-4F4C-80F3-AC2ED3E3135D}" destId="{8E89E60D-065F-43B0-8AF1-25BBA3FB671C}" srcOrd="0" destOrd="0" presId="urn:microsoft.com/office/officeart/2005/8/layout/hierarchy3"/>
    <dgm:cxn modelId="{EEBAAF6E-8BAC-45CC-A72E-DB5FB46C4672}" srcId="{C193D40D-0110-4138-AAA3-B7FDDD31993D}" destId="{D070B710-6CCB-4717-B6C5-B07A318268E6}" srcOrd="0" destOrd="0" parTransId="{52C8C540-DBA2-4A5E-9DEC-C362D01FECF6}" sibTransId="{F333DBCA-7055-41E2-8CFF-9196B53B2376}"/>
    <dgm:cxn modelId="{B29F0B51-DEAF-4425-B6D2-1C246DE37F3D}" srcId="{D070B710-6CCB-4717-B6C5-B07A318268E6}" destId="{DC8245D4-9CAF-4181-92C0-90E5B4E2410C}" srcOrd="0" destOrd="0" parTransId="{1CE5CA05-4C5D-47E9-AF9D-86D5F61850A7}" sibTransId="{86E09EF3-4003-4FAF-A7D0-05FCF6E1B226}"/>
    <dgm:cxn modelId="{68613855-4977-4AB8-8440-297F92B0FEC1}" type="presOf" srcId="{D070B710-6CCB-4717-B6C5-B07A318268E6}" destId="{865EC827-E14E-4C5B-B888-EA32931EF74F}" srcOrd="0" destOrd="0" presId="urn:microsoft.com/office/officeart/2005/8/layout/hierarchy3"/>
    <dgm:cxn modelId="{8B917C75-D852-47B9-8265-FAE3E6324B95}" srcId="{C193D40D-0110-4138-AAA3-B7FDDD31993D}" destId="{A5B26BAA-A31E-4212-8A09-3701601BCE96}" srcOrd="3" destOrd="0" parTransId="{DE73A778-7B36-4EB5-98B3-ACE46A0565E1}" sibTransId="{AF80A414-0250-4241-98F2-71E6C50B5AF9}"/>
    <dgm:cxn modelId="{E4240081-E09B-4597-8C38-336DD307E759}" type="presOf" srcId="{BA7D1CF2-F785-4F4F-92BA-17AED980006D}" destId="{A4C80D3A-913F-40D1-874F-E96FC6F07E3D}" srcOrd="0" destOrd="0" presId="urn:microsoft.com/office/officeart/2005/8/layout/hierarchy3"/>
    <dgm:cxn modelId="{36C4FE83-AA7D-4967-A37E-5EDCD7FED09B}" srcId="{C193D40D-0110-4138-AAA3-B7FDDD31993D}" destId="{5AE4C090-E4AF-482C-A760-E75382BB74FF}" srcOrd="1" destOrd="0" parTransId="{F564AF31-BBE4-4913-B03D-7C670E94AFEF}" sibTransId="{CA18DB33-C5E5-4D66-A614-70C7E28EA8EC}"/>
    <dgm:cxn modelId="{5095B884-A8A4-4FAA-AA6E-BF85BEBD32FD}" srcId="{5AE4C090-E4AF-482C-A760-E75382BB74FF}" destId="{A0BF93B5-A223-47A1-A4EB-6DF7B0A1C058}" srcOrd="0" destOrd="0" parTransId="{88415F7A-51D4-476A-9373-E59B538ED110}" sibTransId="{AB170A0C-E50F-468F-9F55-6B3CC449E599}"/>
    <dgm:cxn modelId="{6788A488-C1B7-4D3A-B2EA-D645DC7634B6}" type="presOf" srcId="{A5B26BAA-A31E-4212-8A09-3701601BCE96}" destId="{9E1F98AB-581A-4FF3-B627-695387473F7E}" srcOrd="1" destOrd="0" presId="urn:microsoft.com/office/officeart/2005/8/layout/hierarchy3"/>
    <dgm:cxn modelId="{FEA92090-F9F9-428F-B72F-CDC8D9B46B9F}" srcId="{A5B26BAA-A31E-4212-8A09-3701601BCE96}" destId="{5414B6BC-11C6-4740-B016-126B41855434}" srcOrd="0" destOrd="0" parTransId="{A0C02D4E-25C2-4261-9E05-168D9C4BF268}" sibTransId="{6B577B63-1778-4EBE-BC7F-EA1B1D08CC92}"/>
    <dgm:cxn modelId="{334C9298-B811-4ED5-8F8A-68D3F18EFF9E}" type="presOf" srcId="{C193D40D-0110-4138-AAA3-B7FDDD31993D}" destId="{0BC7698F-AE20-4ED8-AAE2-4E14D5583C15}" srcOrd="0" destOrd="0" presId="urn:microsoft.com/office/officeart/2005/8/layout/hierarchy3"/>
    <dgm:cxn modelId="{D5FF46A2-0670-43F1-8AB9-74F5261AD4EC}" type="presOf" srcId="{99304EA6-EFAF-441E-AF20-001FB08BF333}" destId="{9106F4DE-82D5-48A6-8749-652DE0B9ACD8}" srcOrd="1" destOrd="0" presId="urn:microsoft.com/office/officeart/2005/8/layout/hierarchy3"/>
    <dgm:cxn modelId="{79911FA3-BDDD-4DFF-AB8A-AA7F2E77BC48}" type="presOf" srcId="{1C3E331C-F500-47E8-970A-634FD8B94D34}" destId="{5E823063-3723-4B7C-B3F3-E59E83CA550E}" srcOrd="0" destOrd="0" presId="urn:microsoft.com/office/officeart/2005/8/layout/hierarchy3"/>
    <dgm:cxn modelId="{69E1A0AB-8EB5-43B1-B7C5-31A56B00D55C}" type="presOf" srcId="{A0C02D4E-25C2-4261-9E05-168D9C4BF268}" destId="{21DCE402-FBAF-4ADA-8BF8-98A37E656F11}" srcOrd="0" destOrd="0" presId="urn:microsoft.com/office/officeart/2005/8/layout/hierarchy3"/>
    <dgm:cxn modelId="{17AF97B6-648C-4A25-8AA6-38860BCCD36B}" type="presOf" srcId="{5AE4C090-E4AF-482C-A760-E75382BB74FF}" destId="{D5B9A226-8038-4CE7-8D0B-A7D3312248C1}" srcOrd="1" destOrd="0" presId="urn:microsoft.com/office/officeart/2005/8/layout/hierarchy3"/>
    <dgm:cxn modelId="{EFB1E1C0-1A1E-4CEE-9B2F-19395A25DF4E}" type="presOf" srcId="{A5B26BAA-A31E-4212-8A09-3701601BCE96}" destId="{026422D6-C3FD-45D0-9C1A-7DDAB7043212}" srcOrd="0" destOrd="0" presId="urn:microsoft.com/office/officeart/2005/8/layout/hierarchy3"/>
    <dgm:cxn modelId="{C9DE59CA-72BA-4198-A36C-09380E4A8B32}" type="presOf" srcId="{99304EA6-EFAF-441E-AF20-001FB08BF333}" destId="{9AB7536B-8F5B-4E61-B00E-0162877639BF}" srcOrd="0" destOrd="0" presId="urn:microsoft.com/office/officeart/2005/8/layout/hierarchy3"/>
    <dgm:cxn modelId="{B520C9CE-F001-40EF-BD38-A27E2048302E}" srcId="{C193D40D-0110-4138-AAA3-B7FDDD31993D}" destId="{99304EA6-EFAF-441E-AF20-001FB08BF333}" srcOrd="2" destOrd="0" parTransId="{23AE43A7-086C-4062-83A0-2675BE7FB211}" sibTransId="{182CCC1F-38D3-4FFD-AAD6-3D6B032BDACE}"/>
    <dgm:cxn modelId="{BF6FCFE3-1F54-4C7B-B74D-BD0D779648D1}" type="presOf" srcId="{5AE4C090-E4AF-482C-A760-E75382BB74FF}" destId="{D8BD0D13-5923-4823-A1B8-2CF319261ED4}" srcOrd="0" destOrd="0" presId="urn:microsoft.com/office/officeart/2005/8/layout/hierarchy3"/>
    <dgm:cxn modelId="{CF5EE8E4-9E9B-4D7A-B297-07FBAFEA23E0}" srcId="{99304EA6-EFAF-441E-AF20-001FB08BF333}" destId="{41020D6D-6717-4953-A94F-CCC3CF57BC78}" srcOrd="1" destOrd="0" parTransId="{8F63F230-D314-4F4C-80F3-AC2ED3E3135D}" sibTransId="{0520FC95-1A11-4D8F-81C6-B922B736F9B5}"/>
    <dgm:cxn modelId="{AA4F52E8-83D3-45E5-8AF2-ECB860F2E5D5}" srcId="{5AE4C090-E4AF-482C-A760-E75382BB74FF}" destId="{D2F77A0B-FD8E-4CB5-85D8-EB4A867FEC2D}" srcOrd="1" destOrd="0" parTransId="{1C3E331C-F500-47E8-970A-634FD8B94D34}" sibTransId="{1EC44B63-6A11-4A4A-A3A4-A9ADFE31C3F5}"/>
    <dgm:cxn modelId="{1B840AE9-1B32-4EB1-A517-0F4725E632C8}" srcId="{A5B26BAA-A31E-4212-8A09-3701601BCE96}" destId="{CB965F1D-232F-42FC-98F2-F35817C08013}" srcOrd="1" destOrd="0" parTransId="{A1021552-0AD4-4AE6-9A83-DAD43A995549}" sibTransId="{4A5AEDBE-F4FC-4F78-80EE-83971A73C8A0}"/>
    <dgm:cxn modelId="{CE3AA2E9-BE50-404A-B452-B611C7335FDD}" srcId="{D070B710-6CCB-4717-B6C5-B07A318268E6}" destId="{9595AC88-51C8-4217-B8AC-49E994E9E016}" srcOrd="1" destOrd="0" parTransId="{2F5EDFC8-53F7-4199-967D-D08F1EF2FD5C}" sibTransId="{F5CE83C2-A2BE-44AE-90A9-3520026C645D}"/>
    <dgm:cxn modelId="{99813FEB-B2A5-487E-942E-4CBFC157E531}" type="presOf" srcId="{2F5EDFC8-53F7-4199-967D-D08F1EF2FD5C}" destId="{A8740C62-0D36-4A4D-8537-A0BF4A084D77}" srcOrd="0" destOrd="0" presId="urn:microsoft.com/office/officeart/2005/8/layout/hierarchy3"/>
    <dgm:cxn modelId="{DABDA0FB-7A5C-4843-AF8B-D5072F598301}" type="presOf" srcId="{CB965F1D-232F-42FC-98F2-F35817C08013}" destId="{A1187368-94C3-45FE-9454-08E2A0542452}" srcOrd="0" destOrd="0" presId="urn:microsoft.com/office/officeart/2005/8/layout/hierarchy3"/>
    <dgm:cxn modelId="{A9B1C7FC-3062-444C-B892-42F218A1DF93}" type="presOf" srcId="{D2F77A0B-FD8E-4CB5-85D8-EB4A867FEC2D}" destId="{73A35499-B9F9-49E0-893D-7365499754AF}" srcOrd="0" destOrd="0" presId="urn:microsoft.com/office/officeart/2005/8/layout/hierarchy3"/>
    <dgm:cxn modelId="{5E024EFD-6583-43D6-B9F7-F43772FF6A81}" type="presOf" srcId="{A1021552-0AD4-4AE6-9A83-DAD43A995549}" destId="{64A38FFC-8E4E-4A97-80E1-B82930A4E1CD}" srcOrd="0" destOrd="0" presId="urn:microsoft.com/office/officeart/2005/8/layout/hierarchy3"/>
    <dgm:cxn modelId="{F5E365FF-36BA-49FF-AC8F-1A8005C57A6B}" type="presOf" srcId="{9595AC88-51C8-4217-B8AC-49E994E9E016}" destId="{F2620573-5EC9-40E6-943E-3A0D9C3E1499}" srcOrd="0" destOrd="0" presId="urn:microsoft.com/office/officeart/2005/8/layout/hierarchy3"/>
    <dgm:cxn modelId="{E64D98DD-90BE-4597-8FD8-4587FD1D222D}" type="presParOf" srcId="{0BC7698F-AE20-4ED8-AAE2-4E14D5583C15}" destId="{8D8507E8-5A45-4A45-9AFD-2C05E3424B3C}" srcOrd="0" destOrd="0" presId="urn:microsoft.com/office/officeart/2005/8/layout/hierarchy3"/>
    <dgm:cxn modelId="{D93622D6-9930-4734-B9F0-1809CF7F0200}" type="presParOf" srcId="{8D8507E8-5A45-4A45-9AFD-2C05E3424B3C}" destId="{7EAFCD08-3273-4CC2-8B50-3DECE16FDFDF}" srcOrd="0" destOrd="0" presId="urn:microsoft.com/office/officeart/2005/8/layout/hierarchy3"/>
    <dgm:cxn modelId="{8876E8BE-A91F-46BF-B427-139EB9933EBB}" type="presParOf" srcId="{7EAFCD08-3273-4CC2-8B50-3DECE16FDFDF}" destId="{865EC827-E14E-4C5B-B888-EA32931EF74F}" srcOrd="0" destOrd="0" presId="urn:microsoft.com/office/officeart/2005/8/layout/hierarchy3"/>
    <dgm:cxn modelId="{CC8EEA75-4E98-42F1-AB9A-26D37CD744A4}" type="presParOf" srcId="{7EAFCD08-3273-4CC2-8B50-3DECE16FDFDF}" destId="{0599C114-3B5D-49A9-853B-2724B5E0E2A9}" srcOrd="1" destOrd="0" presId="urn:microsoft.com/office/officeart/2005/8/layout/hierarchy3"/>
    <dgm:cxn modelId="{14878415-431D-4BA5-89AC-94003E301764}" type="presParOf" srcId="{8D8507E8-5A45-4A45-9AFD-2C05E3424B3C}" destId="{0DCA2C81-B03C-458D-9D94-1215B0B57405}" srcOrd="1" destOrd="0" presId="urn:microsoft.com/office/officeart/2005/8/layout/hierarchy3"/>
    <dgm:cxn modelId="{0EF869D6-E925-4BDF-8266-1A0159A77510}" type="presParOf" srcId="{0DCA2C81-B03C-458D-9D94-1215B0B57405}" destId="{DAF9FF84-1F2A-485C-B596-2C6382A8BA40}" srcOrd="0" destOrd="0" presId="urn:microsoft.com/office/officeart/2005/8/layout/hierarchy3"/>
    <dgm:cxn modelId="{E590E3D4-CA8F-4C32-A773-41DC6CF8E96E}" type="presParOf" srcId="{0DCA2C81-B03C-458D-9D94-1215B0B57405}" destId="{96DBF130-DEDC-42AF-927E-31AF7EFE2253}" srcOrd="1" destOrd="0" presId="urn:microsoft.com/office/officeart/2005/8/layout/hierarchy3"/>
    <dgm:cxn modelId="{E79DE5CD-0182-4511-9F20-65B4590EDD1E}" type="presParOf" srcId="{0DCA2C81-B03C-458D-9D94-1215B0B57405}" destId="{A8740C62-0D36-4A4D-8537-A0BF4A084D77}" srcOrd="2" destOrd="0" presId="urn:microsoft.com/office/officeart/2005/8/layout/hierarchy3"/>
    <dgm:cxn modelId="{F7CB31EA-7290-465F-B21A-0795F832DD0A}" type="presParOf" srcId="{0DCA2C81-B03C-458D-9D94-1215B0B57405}" destId="{F2620573-5EC9-40E6-943E-3A0D9C3E1499}" srcOrd="3" destOrd="0" presId="urn:microsoft.com/office/officeart/2005/8/layout/hierarchy3"/>
    <dgm:cxn modelId="{003EBA0A-DC47-4B9D-8877-A5749AF8876D}" type="presParOf" srcId="{0BC7698F-AE20-4ED8-AAE2-4E14D5583C15}" destId="{0AD2935B-A525-4ACD-8D9A-E190A411F3B9}" srcOrd="1" destOrd="0" presId="urn:microsoft.com/office/officeart/2005/8/layout/hierarchy3"/>
    <dgm:cxn modelId="{CED52FE9-584D-40C3-92A1-4EAC89FC60F9}" type="presParOf" srcId="{0AD2935B-A525-4ACD-8D9A-E190A411F3B9}" destId="{AB1099BE-9A2D-4D6A-9E99-23B67FDC9B65}" srcOrd="0" destOrd="0" presId="urn:microsoft.com/office/officeart/2005/8/layout/hierarchy3"/>
    <dgm:cxn modelId="{6AA4ABA3-D2D5-4556-8911-2812DA0BF612}" type="presParOf" srcId="{AB1099BE-9A2D-4D6A-9E99-23B67FDC9B65}" destId="{D8BD0D13-5923-4823-A1B8-2CF319261ED4}" srcOrd="0" destOrd="0" presId="urn:microsoft.com/office/officeart/2005/8/layout/hierarchy3"/>
    <dgm:cxn modelId="{78400486-40A0-474B-A7A0-2FA8390CB62E}" type="presParOf" srcId="{AB1099BE-9A2D-4D6A-9E99-23B67FDC9B65}" destId="{D5B9A226-8038-4CE7-8D0B-A7D3312248C1}" srcOrd="1" destOrd="0" presId="urn:microsoft.com/office/officeart/2005/8/layout/hierarchy3"/>
    <dgm:cxn modelId="{0BBDE9EF-BC7F-4716-8303-79C2567538B5}" type="presParOf" srcId="{0AD2935B-A525-4ACD-8D9A-E190A411F3B9}" destId="{AB3980CE-0EF6-4D7B-8C3A-51FABCE74592}" srcOrd="1" destOrd="0" presId="urn:microsoft.com/office/officeart/2005/8/layout/hierarchy3"/>
    <dgm:cxn modelId="{EF16EDF6-F040-40DD-A1A7-86B91FE4839C}" type="presParOf" srcId="{AB3980CE-0EF6-4D7B-8C3A-51FABCE74592}" destId="{607BCDCB-0655-4BA2-B95D-4109F28E0459}" srcOrd="0" destOrd="0" presId="urn:microsoft.com/office/officeart/2005/8/layout/hierarchy3"/>
    <dgm:cxn modelId="{5B294903-709A-4090-A54E-645FFEB3DB9A}" type="presParOf" srcId="{AB3980CE-0EF6-4D7B-8C3A-51FABCE74592}" destId="{C51A2FAF-CACA-48A4-A35F-D4A032D8507E}" srcOrd="1" destOrd="0" presId="urn:microsoft.com/office/officeart/2005/8/layout/hierarchy3"/>
    <dgm:cxn modelId="{D6A2AD1A-F26A-4DFA-98BD-AF2CA98F6FE2}" type="presParOf" srcId="{AB3980CE-0EF6-4D7B-8C3A-51FABCE74592}" destId="{5E823063-3723-4B7C-B3F3-E59E83CA550E}" srcOrd="2" destOrd="0" presId="urn:microsoft.com/office/officeart/2005/8/layout/hierarchy3"/>
    <dgm:cxn modelId="{8E0BB287-EC36-4ABF-B547-E32A14CEF3B0}" type="presParOf" srcId="{AB3980CE-0EF6-4D7B-8C3A-51FABCE74592}" destId="{73A35499-B9F9-49E0-893D-7365499754AF}" srcOrd="3" destOrd="0" presId="urn:microsoft.com/office/officeart/2005/8/layout/hierarchy3"/>
    <dgm:cxn modelId="{CDF9CC2C-C874-4518-B952-A340F434632B}" type="presParOf" srcId="{0BC7698F-AE20-4ED8-AAE2-4E14D5583C15}" destId="{01BDB851-311B-4BBD-9D11-724A3F4EF4DF}" srcOrd="2" destOrd="0" presId="urn:microsoft.com/office/officeart/2005/8/layout/hierarchy3"/>
    <dgm:cxn modelId="{2573FDA3-9A15-493E-B73C-51CC81D3A65E}" type="presParOf" srcId="{01BDB851-311B-4BBD-9D11-724A3F4EF4DF}" destId="{102FB6C0-A69D-4A3C-9D08-C6F6273A0F08}" srcOrd="0" destOrd="0" presId="urn:microsoft.com/office/officeart/2005/8/layout/hierarchy3"/>
    <dgm:cxn modelId="{5F53FA2D-2714-444B-899F-D2E1F45B99C2}" type="presParOf" srcId="{102FB6C0-A69D-4A3C-9D08-C6F6273A0F08}" destId="{9AB7536B-8F5B-4E61-B00E-0162877639BF}" srcOrd="0" destOrd="0" presId="urn:microsoft.com/office/officeart/2005/8/layout/hierarchy3"/>
    <dgm:cxn modelId="{2045FA14-6935-4BB1-9817-3F97BD8C24F2}" type="presParOf" srcId="{102FB6C0-A69D-4A3C-9D08-C6F6273A0F08}" destId="{9106F4DE-82D5-48A6-8749-652DE0B9ACD8}" srcOrd="1" destOrd="0" presId="urn:microsoft.com/office/officeart/2005/8/layout/hierarchy3"/>
    <dgm:cxn modelId="{DE31CE00-00EC-42F7-8A8A-141A47F4C409}" type="presParOf" srcId="{01BDB851-311B-4BBD-9D11-724A3F4EF4DF}" destId="{4D9869E6-578E-4E7E-AFD7-2539AD9E6239}" srcOrd="1" destOrd="0" presId="urn:microsoft.com/office/officeart/2005/8/layout/hierarchy3"/>
    <dgm:cxn modelId="{0CFB2CC5-A4AD-447C-8759-DE5C1F843EA2}" type="presParOf" srcId="{4D9869E6-578E-4E7E-AFD7-2539AD9E6239}" destId="{F2EB2C70-58C1-4900-BAC1-28AF04323EE1}" srcOrd="0" destOrd="0" presId="urn:microsoft.com/office/officeart/2005/8/layout/hierarchy3"/>
    <dgm:cxn modelId="{363BB0FE-B25C-4E9D-919B-70C766629B0A}" type="presParOf" srcId="{4D9869E6-578E-4E7E-AFD7-2539AD9E6239}" destId="{A4C80D3A-913F-40D1-874F-E96FC6F07E3D}" srcOrd="1" destOrd="0" presId="urn:microsoft.com/office/officeart/2005/8/layout/hierarchy3"/>
    <dgm:cxn modelId="{F609A7E9-A970-4236-812D-53DCC6407E98}" type="presParOf" srcId="{4D9869E6-578E-4E7E-AFD7-2539AD9E6239}" destId="{8E89E60D-065F-43B0-8AF1-25BBA3FB671C}" srcOrd="2" destOrd="0" presId="urn:microsoft.com/office/officeart/2005/8/layout/hierarchy3"/>
    <dgm:cxn modelId="{1135ECB1-F7E3-4440-8289-555BB1F9457B}" type="presParOf" srcId="{4D9869E6-578E-4E7E-AFD7-2539AD9E6239}" destId="{3AFA6A42-A540-4C9E-B1C8-B5FDA7EF226B}" srcOrd="3" destOrd="0" presId="urn:microsoft.com/office/officeart/2005/8/layout/hierarchy3"/>
    <dgm:cxn modelId="{62CE59D6-4319-4E62-90EC-066DFE9747D0}" type="presParOf" srcId="{0BC7698F-AE20-4ED8-AAE2-4E14D5583C15}" destId="{A2AA06B3-42F8-49B7-9A62-C7E9FC261D02}" srcOrd="3" destOrd="0" presId="urn:microsoft.com/office/officeart/2005/8/layout/hierarchy3"/>
    <dgm:cxn modelId="{00421E6C-7D27-4E99-A347-9B6D24CFB1B0}" type="presParOf" srcId="{A2AA06B3-42F8-49B7-9A62-C7E9FC261D02}" destId="{A8ED1020-8DDB-433A-9903-491144A0A626}" srcOrd="0" destOrd="0" presId="urn:microsoft.com/office/officeart/2005/8/layout/hierarchy3"/>
    <dgm:cxn modelId="{7D0481ED-324D-46E1-B35B-7B3E3264ED85}" type="presParOf" srcId="{A8ED1020-8DDB-433A-9903-491144A0A626}" destId="{026422D6-C3FD-45D0-9C1A-7DDAB7043212}" srcOrd="0" destOrd="0" presId="urn:microsoft.com/office/officeart/2005/8/layout/hierarchy3"/>
    <dgm:cxn modelId="{907894D8-48F2-47A8-B0F7-1F83342EE0AD}" type="presParOf" srcId="{A8ED1020-8DDB-433A-9903-491144A0A626}" destId="{9E1F98AB-581A-4FF3-B627-695387473F7E}" srcOrd="1" destOrd="0" presId="urn:microsoft.com/office/officeart/2005/8/layout/hierarchy3"/>
    <dgm:cxn modelId="{FC8FBB1E-0E3A-44C2-84A6-715F30D344E2}" type="presParOf" srcId="{A2AA06B3-42F8-49B7-9A62-C7E9FC261D02}" destId="{381BDCEA-F91E-48BB-A3AB-42C4A902803C}" srcOrd="1" destOrd="0" presId="urn:microsoft.com/office/officeart/2005/8/layout/hierarchy3"/>
    <dgm:cxn modelId="{13C5A9CA-C857-4CC5-A6FE-00A275AF6D08}" type="presParOf" srcId="{381BDCEA-F91E-48BB-A3AB-42C4A902803C}" destId="{21DCE402-FBAF-4ADA-8BF8-98A37E656F11}" srcOrd="0" destOrd="0" presId="urn:microsoft.com/office/officeart/2005/8/layout/hierarchy3"/>
    <dgm:cxn modelId="{1B53C6EC-1D1A-44B2-BA25-C6C9949E6654}" type="presParOf" srcId="{381BDCEA-F91E-48BB-A3AB-42C4A902803C}" destId="{FCA51C84-357A-490B-9B9A-5EC7714B6F42}" srcOrd="1" destOrd="0" presId="urn:microsoft.com/office/officeart/2005/8/layout/hierarchy3"/>
    <dgm:cxn modelId="{FDBAA289-ACF5-4962-822E-879B9AF2C44B}" type="presParOf" srcId="{381BDCEA-F91E-48BB-A3AB-42C4A902803C}" destId="{64A38FFC-8E4E-4A97-80E1-B82930A4E1CD}" srcOrd="2" destOrd="0" presId="urn:microsoft.com/office/officeart/2005/8/layout/hierarchy3"/>
    <dgm:cxn modelId="{4F3C4923-ACCE-4A3E-B1AD-20E2B8850866}" type="presParOf" srcId="{381BDCEA-F91E-48BB-A3AB-42C4A902803C}" destId="{A1187368-94C3-45FE-9454-08E2A054245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93D40D-0110-4138-AAA3-B7FDDD31993D}"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513894CD-1BB8-426C-A292-191DA584035D}">
      <dgm:prSet/>
      <dgm:spPr>
        <a:solidFill>
          <a:srgbClr val="00B0F0"/>
        </a:solidFill>
      </dgm:spPr>
      <dgm:t>
        <a:bodyPr/>
        <a:lstStyle/>
        <a:p>
          <a:pPr rtl="0"/>
          <a:r>
            <a:rPr lang="en-US" dirty="0">
              <a:solidFill>
                <a:schemeClr val="tx2"/>
              </a:solidFill>
            </a:rPr>
            <a:t>HOPE Scholarship</a:t>
          </a:r>
          <a:endParaRPr lang="en-US" dirty="0"/>
        </a:p>
      </dgm:t>
    </dgm:pt>
    <dgm:pt modelId="{FB6EF584-668B-4DB9-B010-D1119155410A}" type="parTrans" cxnId="{6D2C81E5-8F5D-47E9-A463-3DA5463172B3}">
      <dgm:prSet/>
      <dgm:spPr/>
      <dgm:t>
        <a:bodyPr/>
        <a:lstStyle/>
        <a:p>
          <a:endParaRPr lang="en-US"/>
        </a:p>
      </dgm:t>
    </dgm:pt>
    <dgm:pt modelId="{55C1523E-3831-43B9-88F3-09B5DD0A1FEC}" type="sibTrans" cxnId="{6D2C81E5-8F5D-47E9-A463-3DA5463172B3}">
      <dgm:prSet/>
      <dgm:spPr/>
      <dgm:t>
        <a:bodyPr/>
        <a:lstStyle/>
        <a:p>
          <a:endParaRPr lang="en-US"/>
        </a:p>
      </dgm:t>
    </dgm:pt>
    <dgm:pt modelId="{3FFA897A-11F5-45B8-8178-6A80AC430582}">
      <dgm:prSet/>
      <dgm:spPr>
        <a:solidFill>
          <a:srgbClr val="FF9F99"/>
        </a:solidFill>
      </dgm:spPr>
      <dgm:t>
        <a:bodyPr/>
        <a:lstStyle/>
        <a:p>
          <a:pPr rtl="0"/>
          <a:r>
            <a:rPr lang="en-US" dirty="0"/>
            <a:t>Aspire</a:t>
          </a:r>
          <a:br>
            <a:rPr lang="en-US" dirty="0"/>
          </a:br>
          <a:r>
            <a:rPr lang="en-US" b="1" baseline="30000" dirty="0"/>
            <a:t>HOPE Supplement</a:t>
          </a:r>
          <a:r>
            <a:rPr lang="en-US" dirty="0"/>
            <a:t> </a:t>
          </a:r>
        </a:p>
      </dgm:t>
    </dgm:pt>
    <dgm:pt modelId="{7BB5DAD4-3A29-487A-8EA8-A3B68FA117A1}" type="parTrans" cxnId="{155FC008-A0F0-4F20-A312-FDC6F30010A4}">
      <dgm:prSet/>
      <dgm:spPr/>
      <dgm:t>
        <a:bodyPr/>
        <a:lstStyle/>
        <a:p>
          <a:endParaRPr lang="en-US"/>
        </a:p>
      </dgm:t>
    </dgm:pt>
    <dgm:pt modelId="{B1B751FF-7AE9-4334-A15B-8CB3DCF7BEDE}" type="sibTrans" cxnId="{155FC008-A0F0-4F20-A312-FDC6F30010A4}">
      <dgm:prSet/>
      <dgm:spPr/>
      <dgm:t>
        <a:bodyPr/>
        <a:lstStyle/>
        <a:p>
          <a:endParaRPr lang="en-US"/>
        </a:p>
      </dgm:t>
    </dgm:pt>
    <dgm:pt modelId="{41A318F8-0FC6-4281-8DF0-FFB1CB97B065}">
      <dgm:prSet/>
      <dgm:spPr>
        <a:solidFill>
          <a:srgbClr val="D1D3D6"/>
        </a:solidFill>
      </dgm:spPr>
      <dgm:t>
        <a:bodyPr/>
        <a:lstStyle/>
        <a:p>
          <a:pPr rtl="0"/>
          <a:r>
            <a:rPr lang="en-US" dirty="0"/>
            <a:t>21 ACT/SAT or 3.0 GPA</a:t>
          </a:r>
        </a:p>
      </dgm:t>
    </dgm:pt>
    <dgm:pt modelId="{32C69E11-DE80-4AFA-98CB-D72F00777C53}" type="parTrans" cxnId="{BAA1B790-5C71-49DD-AAF4-EF0DB923B3F1}">
      <dgm:prSet/>
      <dgm:spPr/>
      <dgm:t>
        <a:bodyPr/>
        <a:lstStyle/>
        <a:p>
          <a:endParaRPr lang="en-US"/>
        </a:p>
      </dgm:t>
    </dgm:pt>
    <dgm:pt modelId="{8ECD8BA8-C6A9-4A5B-9CA8-076344C5A35C}" type="sibTrans" cxnId="{BAA1B790-5C71-49DD-AAF4-EF0DB923B3F1}">
      <dgm:prSet/>
      <dgm:spPr/>
      <dgm:t>
        <a:bodyPr/>
        <a:lstStyle/>
        <a:p>
          <a:endParaRPr lang="en-US"/>
        </a:p>
      </dgm:t>
    </dgm:pt>
    <dgm:pt modelId="{9F8A2A8A-389C-4741-A6BC-19CB3ADF6D73}">
      <dgm:prSet/>
      <dgm:spPr/>
      <dgm:t>
        <a:bodyPr/>
        <a:lstStyle/>
        <a:p>
          <a:pPr rtl="0"/>
          <a:r>
            <a:rPr lang="en-US" dirty="0"/>
            <a:t>$1,600 per semester</a:t>
          </a:r>
        </a:p>
      </dgm:t>
    </dgm:pt>
    <dgm:pt modelId="{C3D0BD43-B5A8-4D66-92B8-A4B79324A486}" type="parTrans" cxnId="{B98F4D7D-F5CB-4BCF-9191-2E6BA4FADAA2}">
      <dgm:prSet/>
      <dgm:spPr/>
      <dgm:t>
        <a:bodyPr/>
        <a:lstStyle/>
        <a:p>
          <a:endParaRPr lang="en-US"/>
        </a:p>
      </dgm:t>
    </dgm:pt>
    <dgm:pt modelId="{FCCFD7E9-6EDF-4BA0-B47C-5A5A32DC2BF7}" type="sibTrans" cxnId="{B98F4D7D-F5CB-4BCF-9191-2E6BA4FADAA2}">
      <dgm:prSet/>
      <dgm:spPr/>
      <dgm:t>
        <a:bodyPr/>
        <a:lstStyle/>
        <a:p>
          <a:endParaRPr lang="en-US"/>
        </a:p>
      </dgm:t>
    </dgm:pt>
    <dgm:pt modelId="{209DA6DF-DCDF-4896-9BE2-E6DA430EFD33}">
      <dgm:prSet/>
      <dgm:spPr/>
      <dgm:t>
        <a:bodyPr/>
        <a:lstStyle/>
        <a:p>
          <a:pPr rtl="0"/>
          <a:r>
            <a:rPr lang="en-US" dirty="0"/>
            <a:t>Parents AGI ≤$36,000</a:t>
          </a:r>
        </a:p>
      </dgm:t>
    </dgm:pt>
    <dgm:pt modelId="{7C0E8EBA-FFDC-4426-8268-62BBAC90023C}" type="parTrans" cxnId="{ADE8D2A4-DCE6-4ED9-9231-4201FDBCDF33}">
      <dgm:prSet/>
      <dgm:spPr/>
      <dgm:t>
        <a:bodyPr/>
        <a:lstStyle/>
        <a:p>
          <a:endParaRPr lang="en-US"/>
        </a:p>
      </dgm:t>
    </dgm:pt>
    <dgm:pt modelId="{ADF9A3F1-47D4-46C3-A778-912282F22045}" type="sibTrans" cxnId="{ADE8D2A4-DCE6-4ED9-9231-4201FDBCDF33}">
      <dgm:prSet/>
      <dgm:spPr/>
      <dgm:t>
        <a:bodyPr/>
        <a:lstStyle/>
        <a:p>
          <a:endParaRPr lang="en-US"/>
        </a:p>
      </dgm:t>
    </dgm:pt>
    <dgm:pt modelId="{55E4CAAB-A8A2-4ED5-9D1C-D1A68AC90D4A}">
      <dgm:prSet/>
      <dgm:spPr/>
      <dgm:t>
        <a:bodyPr/>
        <a:lstStyle/>
        <a:p>
          <a:pPr rtl="0"/>
          <a:r>
            <a:rPr lang="en-US" dirty="0"/>
            <a:t>+$250 per semester</a:t>
          </a:r>
        </a:p>
      </dgm:t>
    </dgm:pt>
    <dgm:pt modelId="{77B86479-9107-40CB-B5C1-9946882F7EAD}" type="parTrans" cxnId="{1388D846-BD08-4315-B819-B662CEE28D92}">
      <dgm:prSet/>
      <dgm:spPr/>
      <dgm:t>
        <a:bodyPr/>
        <a:lstStyle/>
        <a:p>
          <a:endParaRPr lang="en-US"/>
        </a:p>
      </dgm:t>
    </dgm:pt>
    <dgm:pt modelId="{E3E80486-6CF4-438A-9BB6-DA712D98FAB4}" type="sibTrans" cxnId="{1388D846-BD08-4315-B819-B662CEE28D92}">
      <dgm:prSet/>
      <dgm:spPr/>
      <dgm:t>
        <a:bodyPr/>
        <a:lstStyle/>
        <a:p>
          <a:endParaRPr lang="en-US"/>
        </a:p>
      </dgm:t>
    </dgm:pt>
    <dgm:pt modelId="{FB60EEBD-D270-42AB-BACB-896A53684298}">
      <dgm:prSet/>
      <dgm:spPr>
        <a:solidFill>
          <a:srgbClr val="00B0F0"/>
        </a:solidFill>
      </dgm:spPr>
      <dgm:t>
        <a:bodyPr/>
        <a:lstStyle/>
        <a:p>
          <a:pPr rtl="0"/>
          <a:r>
            <a:rPr lang="en-US" dirty="0"/>
            <a:t>GAMS</a:t>
          </a:r>
          <a:br>
            <a:rPr lang="en-US" dirty="0"/>
          </a:br>
          <a:r>
            <a:rPr lang="en-US" b="1" baseline="30000" dirty="0"/>
            <a:t>HOPE Supplement</a:t>
          </a:r>
          <a:endParaRPr lang="en-US" dirty="0"/>
        </a:p>
      </dgm:t>
    </dgm:pt>
    <dgm:pt modelId="{EB47FC79-1AE1-4FF1-993D-2682446F3F22}" type="parTrans" cxnId="{FA7EB7F6-57D1-41C7-9BF3-BA9578ECB84D}">
      <dgm:prSet/>
      <dgm:spPr/>
      <dgm:t>
        <a:bodyPr/>
        <a:lstStyle/>
        <a:p>
          <a:endParaRPr lang="en-US"/>
        </a:p>
      </dgm:t>
    </dgm:pt>
    <dgm:pt modelId="{2397AB1A-EB84-4999-B72A-40FA0D643D71}" type="sibTrans" cxnId="{FA7EB7F6-57D1-41C7-9BF3-BA9578ECB84D}">
      <dgm:prSet/>
      <dgm:spPr/>
      <dgm:t>
        <a:bodyPr/>
        <a:lstStyle/>
        <a:p>
          <a:endParaRPr lang="en-US"/>
        </a:p>
      </dgm:t>
    </dgm:pt>
    <dgm:pt modelId="{296417FC-7EAD-487B-91EA-91A44504AA67}">
      <dgm:prSet/>
      <dgm:spPr/>
      <dgm:t>
        <a:bodyPr/>
        <a:lstStyle/>
        <a:p>
          <a:pPr rtl="0"/>
          <a:r>
            <a:rPr lang="en-US" dirty="0"/>
            <a:t>29 ACT/SAT &amp; 3.75 GPA</a:t>
          </a:r>
        </a:p>
      </dgm:t>
    </dgm:pt>
    <dgm:pt modelId="{1DFE39B5-C0A9-4148-A90F-1D48633880B3}" type="parTrans" cxnId="{70E486B6-18F6-4AB2-9708-A0A9DA086CD8}">
      <dgm:prSet/>
      <dgm:spPr/>
      <dgm:t>
        <a:bodyPr/>
        <a:lstStyle/>
        <a:p>
          <a:endParaRPr lang="en-US"/>
        </a:p>
      </dgm:t>
    </dgm:pt>
    <dgm:pt modelId="{35F9C461-F468-4272-9E10-055304E3E3BC}" type="sibTrans" cxnId="{70E486B6-18F6-4AB2-9708-A0A9DA086CD8}">
      <dgm:prSet/>
      <dgm:spPr/>
      <dgm:t>
        <a:bodyPr/>
        <a:lstStyle/>
        <a:p>
          <a:endParaRPr lang="en-US"/>
        </a:p>
      </dgm:t>
    </dgm:pt>
    <dgm:pt modelId="{B694C435-8974-44DC-B9B4-CD817711E6CD}">
      <dgm:prSet/>
      <dgm:spPr/>
      <dgm:t>
        <a:bodyPr/>
        <a:lstStyle/>
        <a:p>
          <a:pPr rtl="0"/>
          <a:r>
            <a:rPr lang="en-US" dirty="0"/>
            <a:t>+$500 per semester</a:t>
          </a:r>
        </a:p>
      </dgm:t>
    </dgm:pt>
    <dgm:pt modelId="{C77FE202-2CAA-4E85-A5BE-1D4FD9EDB204}" type="parTrans" cxnId="{B0896001-1AF4-4B95-AAA1-6977E5F65636}">
      <dgm:prSet/>
      <dgm:spPr/>
      <dgm:t>
        <a:bodyPr/>
        <a:lstStyle/>
        <a:p>
          <a:endParaRPr lang="en-US"/>
        </a:p>
      </dgm:t>
    </dgm:pt>
    <dgm:pt modelId="{464D3806-0B04-40B0-873F-DAF5639410C3}" type="sibTrans" cxnId="{B0896001-1AF4-4B95-AAA1-6977E5F65636}">
      <dgm:prSet/>
      <dgm:spPr/>
      <dgm:t>
        <a:bodyPr/>
        <a:lstStyle/>
        <a:p>
          <a:endParaRPr lang="en-US"/>
        </a:p>
      </dgm:t>
    </dgm:pt>
    <dgm:pt modelId="{0BC7698F-AE20-4ED8-AAE2-4E14D5583C15}" type="pres">
      <dgm:prSet presAssocID="{C193D40D-0110-4138-AAA3-B7FDDD31993D}" presName="diagram" presStyleCnt="0">
        <dgm:presLayoutVars>
          <dgm:chPref val="1"/>
          <dgm:dir/>
          <dgm:animOne val="branch"/>
          <dgm:animLvl val="lvl"/>
          <dgm:resizeHandles/>
        </dgm:presLayoutVars>
      </dgm:prSet>
      <dgm:spPr/>
    </dgm:pt>
    <dgm:pt modelId="{27382E13-98F5-49B3-A813-BC2A728B9D0C}" type="pres">
      <dgm:prSet presAssocID="{513894CD-1BB8-426C-A292-191DA584035D}" presName="root" presStyleCnt="0"/>
      <dgm:spPr/>
    </dgm:pt>
    <dgm:pt modelId="{3BF73C78-CEB5-4670-AB15-C53685EC033F}" type="pres">
      <dgm:prSet presAssocID="{513894CD-1BB8-426C-A292-191DA584035D}" presName="rootComposite" presStyleCnt="0"/>
      <dgm:spPr/>
    </dgm:pt>
    <dgm:pt modelId="{DDDDBB93-545C-4B74-AEF3-9BE4EEE07D27}" type="pres">
      <dgm:prSet presAssocID="{513894CD-1BB8-426C-A292-191DA584035D}" presName="rootText" presStyleLbl="node1" presStyleIdx="0" presStyleCnt="3"/>
      <dgm:spPr/>
    </dgm:pt>
    <dgm:pt modelId="{ACB6F5DA-012D-4160-8A6B-865359516456}" type="pres">
      <dgm:prSet presAssocID="{513894CD-1BB8-426C-A292-191DA584035D}" presName="rootConnector" presStyleLbl="node1" presStyleIdx="0" presStyleCnt="3"/>
      <dgm:spPr/>
    </dgm:pt>
    <dgm:pt modelId="{436DE1F8-55A2-465D-8EDB-9FD0D6845917}" type="pres">
      <dgm:prSet presAssocID="{513894CD-1BB8-426C-A292-191DA584035D}" presName="childShape" presStyleCnt="0"/>
      <dgm:spPr/>
    </dgm:pt>
    <dgm:pt modelId="{2DDCA523-D449-443F-BA3C-DBB5DD53DD4B}" type="pres">
      <dgm:prSet presAssocID="{32C69E11-DE80-4AFA-98CB-D72F00777C53}" presName="Name13" presStyleLbl="parChTrans1D2" presStyleIdx="0" presStyleCnt="6"/>
      <dgm:spPr/>
    </dgm:pt>
    <dgm:pt modelId="{8729BC1E-7B83-4B4C-A6E2-2067D849D0A9}" type="pres">
      <dgm:prSet presAssocID="{41A318F8-0FC6-4281-8DF0-FFB1CB97B065}" presName="childText" presStyleLbl="bgAcc1" presStyleIdx="0" presStyleCnt="6">
        <dgm:presLayoutVars>
          <dgm:bulletEnabled val="1"/>
        </dgm:presLayoutVars>
      </dgm:prSet>
      <dgm:spPr/>
    </dgm:pt>
    <dgm:pt modelId="{D26A37EC-833A-4FFF-B7E4-0CD5AE4348DA}" type="pres">
      <dgm:prSet presAssocID="{C3D0BD43-B5A8-4D66-92B8-A4B79324A486}" presName="Name13" presStyleLbl="parChTrans1D2" presStyleIdx="1" presStyleCnt="6"/>
      <dgm:spPr/>
    </dgm:pt>
    <dgm:pt modelId="{6400382A-905B-4974-8F98-462738AA2DDB}" type="pres">
      <dgm:prSet presAssocID="{9F8A2A8A-389C-4741-A6BC-19CB3ADF6D73}" presName="childText" presStyleLbl="bgAcc1" presStyleIdx="1" presStyleCnt="6">
        <dgm:presLayoutVars>
          <dgm:bulletEnabled val="1"/>
        </dgm:presLayoutVars>
      </dgm:prSet>
      <dgm:spPr/>
    </dgm:pt>
    <dgm:pt modelId="{5DFC0A39-3E7A-4760-8E00-9268BD22536E}" type="pres">
      <dgm:prSet presAssocID="{3FFA897A-11F5-45B8-8178-6A80AC430582}" presName="root" presStyleCnt="0"/>
      <dgm:spPr/>
    </dgm:pt>
    <dgm:pt modelId="{0B647645-0056-460C-9387-C5BC3073DCF4}" type="pres">
      <dgm:prSet presAssocID="{3FFA897A-11F5-45B8-8178-6A80AC430582}" presName="rootComposite" presStyleCnt="0"/>
      <dgm:spPr/>
    </dgm:pt>
    <dgm:pt modelId="{C9506349-344E-4E3B-A27E-A4F3A1C7C89D}" type="pres">
      <dgm:prSet presAssocID="{3FFA897A-11F5-45B8-8178-6A80AC430582}" presName="rootText" presStyleLbl="node1" presStyleIdx="1" presStyleCnt="3"/>
      <dgm:spPr/>
    </dgm:pt>
    <dgm:pt modelId="{B2547896-B940-44AC-A527-FD45444D8A6C}" type="pres">
      <dgm:prSet presAssocID="{3FFA897A-11F5-45B8-8178-6A80AC430582}" presName="rootConnector" presStyleLbl="node1" presStyleIdx="1" presStyleCnt="3"/>
      <dgm:spPr/>
    </dgm:pt>
    <dgm:pt modelId="{4B4D199D-C171-4398-90EC-47198DF7B2D6}" type="pres">
      <dgm:prSet presAssocID="{3FFA897A-11F5-45B8-8178-6A80AC430582}" presName="childShape" presStyleCnt="0"/>
      <dgm:spPr/>
    </dgm:pt>
    <dgm:pt modelId="{D798FEDA-B51B-4651-BBFB-EB37851FFBC0}" type="pres">
      <dgm:prSet presAssocID="{7C0E8EBA-FFDC-4426-8268-62BBAC90023C}" presName="Name13" presStyleLbl="parChTrans1D2" presStyleIdx="2" presStyleCnt="6"/>
      <dgm:spPr/>
    </dgm:pt>
    <dgm:pt modelId="{1905C2AA-7166-41C0-936B-0DEDB8478953}" type="pres">
      <dgm:prSet presAssocID="{209DA6DF-DCDF-4896-9BE2-E6DA430EFD33}" presName="childText" presStyleLbl="bgAcc1" presStyleIdx="2" presStyleCnt="6">
        <dgm:presLayoutVars>
          <dgm:bulletEnabled val="1"/>
        </dgm:presLayoutVars>
      </dgm:prSet>
      <dgm:spPr/>
    </dgm:pt>
    <dgm:pt modelId="{FCF8B7A5-A5C0-440D-B1DF-0D52A9A4D98C}" type="pres">
      <dgm:prSet presAssocID="{77B86479-9107-40CB-B5C1-9946882F7EAD}" presName="Name13" presStyleLbl="parChTrans1D2" presStyleIdx="3" presStyleCnt="6"/>
      <dgm:spPr/>
    </dgm:pt>
    <dgm:pt modelId="{A1CDC01A-807B-46CD-BCB0-BD8DEBFB1825}" type="pres">
      <dgm:prSet presAssocID="{55E4CAAB-A8A2-4ED5-9D1C-D1A68AC90D4A}" presName="childText" presStyleLbl="bgAcc1" presStyleIdx="3" presStyleCnt="6">
        <dgm:presLayoutVars>
          <dgm:bulletEnabled val="1"/>
        </dgm:presLayoutVars>
      </dgm:prSet>
      <dgm:spPr/>
    </dgm:pt>
    <dgm:pt modelId="{ACABB750-A8F9-433F-987D-B8F097DA78FD}" type="pres">
      <dgm:prSet presAssocID="{FB60EEBD-D270-42AB-BACB-896A53684298}" presName="root" presStyleCnt="0"/>
      <dgm:spPr/>
    </dgm:pt>
    <dgm:pt modelId="{D686CDCF-2131-4405-B320-E91FAA6EE2FD}" type="pres">
      <dgm:prSet presAssocID="{FB60EEBD-D270-42AB-BACB-896A53684298}" presName="rootComposite" presStyleCnt="0"/>
      <dgm:spPr/>
    </dgm:pt>
    <dgm:pt modelId="{FA758BF0-55A1-4BD6-864E-AAAC376A5286}" type="pres">
      <dgm:prSet presAssocID="{FB60EEBD-D270-42AB-BACB-896A53684298}" presName="rootText" presStyleLbl="node1" presStyleIdx="2" presStyleCnt="3"/>
      <dgm:spPr/>
    </dgm:pt>
    <dgm:pt modelId="{7CD34A10-F097-4587-926C-D03ACF792DE7}" type="pres">
      <dgm:prSet presAssocID="{FB60EEBD-D270-42AB-BACB-896A53684298}" presName="rootConnector" presStyleLbl="node1" presStyleIdx="2" presStyleCnt="3"/>
      <dgm:spPr/>
    </dgm:pt>
    <dgm:pt modelId="{94FF463C-CDED-4816-B0EE-D8CBC1C9BD45}" type="pres">
      <dgm:prSet presAssocID="{FB60EEBD-D270-42AB-BACB-896A53684298}" presName="childShape" presStyleCnt="0"/>
      <dgm:spPr/>
    </dgm:pt>
    <dgm:pt modelId="{EF44F6FA-A116-42C5-94F5-C040F3DC1511}" type="pres">
      <dgm:prSet presAssocID="{1DFE39B5-C0A9-4148-A90F-1D48633880B3}" presName="Name13" presStyleLbl="parChTrans1D2" presStyleIdx="4" presStyleCnt="6"/>
      <dgm:spPr/>
    </dgm:pt>
    <dgm:pt modelId="{0A5746B8-8352-4FFD-97ED-65290AFCD850}" type="pres">
      <dgm:prSet presAssocID="{296417FC-7EAD-487B-91EA-91A44504AA67}" presName="childText" presStyleLbl="bgAcc1" presStyleIdx="4" presStyleCnt="6">
        <dgm:presLayoutVars>
          <dgm:bulletEnabled val="1"/>
        </dgm:presLayoutVars>
      </dgm:prSet>
      <dgm:spPr/>
    </dgm:pt>
    <dgm:pt modelId="{4D17D209-9D3C-49CD-9F7F-7ECC915235E6}" type="pres">
      <dgm:prSet presAssocID="{C77FE202-2CAA-4E85-A5BE-1D4FD9EDB204}" presName="Name13" presStyleLbl="parChTrans1D2" presStyleIdx="5" presStyleCnt="6"/>
      <dgm:spPr/>
    </dgm:pt>
    <dgm:pt modelId="{4AE4F97B-9CB8-40D7-9D9E-1CC0DDE2C105}" type="pres">
      <dgm:prSet presAssocID="{B694C435-8974-44DC-B9B4-CD817711E6CD}" presName="childText" presStyleLbl="bgAcc1" presStyleIdx="5" presStyleCnt="6">
        <dgm:presLayoutVars>
          <dgm:bulletEnabled val="1"/>
        </dgm:presLayoutVars>
      </dgm:prSet>
      <dgm:spPr/>
    </dgm:pt>
  </dgm:ptLst>
  <dgm:cxnLst>
    <dgm:cxn modelId="{B0896001-1AF4-4B95-AAA1-6977E5F65636}" srcId="{FB60EEBD-D270-42AB-BACB-896A53684298}" destId="{B694C435-8974-44DC-B9B4-CD817711E6CD}" srcOrd="1" destOrd="0" parTransId="{C77FE202-2CAA-4E85-A5BE-1D4FD9EDB204}" sibTransId="{464D3806-0B04-40B0-873F-DAF5639410C3}"/>
    <dgm:cxn modelId="{155FC008-A0F0-4F20-A312-FDC6F30010A4}" srcId="{C193D40D-0110-4138-AAA3-B7FDDD31993D}" destId="{3FFA897A-11F5-45B8-8178-6A80AC430582}" srcOrd="1" destOrd="0" parTransId="{7BB5DAD4-3A29-487A-8EA8-A3B68FA117A1}" sibTransId="{B1B751FF-7AE9-4334-A15B-8CB3DCF7BEDE}"/>
    <dgm:cxn modelId="{F2B07B13-9710-4237-86D3-335883BA370F}" type="presOf" srcId="{FB60EEBD-D270-42AB-BACB-896A53684298}" destId="{7CD34A10-F097-4587-926C-D03ACF792DE7}" srcOrd="1" destOrd="0" presId="urn:microsoft.com/office/officeart/2005/8/layout/hierarchy3"/>
    <dgm:cxn modelId="{ADE01B14-1A9B-46ED-9993-A2D519FDF344}" type="presOf" srcId="{77B86479-9107-40CB-B5C1-9946882F7EAD}" destId="{FCF8B7A5-A5C0-440D-B1DF-0D52A9A4D98C}" srcOrd="0" destOrd="0" presId="urn:microsoft.com/office/officeart/2005/8/layout/hierarchy3"/>
    <dgm:cxn modelId="{5D7FD21F-7A05-4272-8235-102A85CED883}" type="presOf" srcId="{9F8A2A8A-389C-4741-A6BC-19CB3ADF6D73}" destId="{6400382A-905B-4974-8F98-462738AA2DDB}" srcOrd="0" destOrd="0" presId="urn:microsoft.com/office/officeart/2005/8/layout/hierarchy3"/>
    <dgm:cxn modelId="{C78C7522-65DD-451B-B729-E4DE1694B4D5}" type="presOf" srcId="{513894CD-1BB8-426C-A292-191DA584035D}" destId="{ACB6F5DA-012D-4160-8A6B-865359516456}" srcOrd="1" destOrd="0" presId="urn:microsoft.com/office/officeart/2005/8/layout/hierarchy3"/>
    <dgm:cxn modelId="{5842D935-0112-4BFC-A179-CFA5568C37F5}" type="presOf" srcId="{513894CD-1BB8-426C-A292-191DA584035D}" destId="{DDDDBB93-545C-4B74-AEF3-9BE4EEE07D27}" srcOrd="0" destOrd="0" presId="urn:microsoft.com/office/officeart/2005/8/layout/hierarchy3"/>
    <dgm:cxn modelId="{E39A7344-7F92-46F1-811A-B048D4F37688}" type="presOf" srcId="{32C69E11-DE80-4AFA-98CB-D72F00777C53}" destId="{2DDCA523-D449-443F-BA3C-DBB5DD53DD4B}" srcOrd="0" destOrd="0" presId="urn:microsoft.com/office/officeart/2005/8/layout/hierarchy3"/>
    <dgm:cxn modelId="{1388D846-BD08-4315-B819-B662CEE28D92}" srcId="{3FFA897A-11F5-45B8-8178-6A80AC430582}" destId="{55E4CAAB-A8A2-4ED5-9D1C-D1A68AC90D4A}" srcOrd="1" destOrd="0" parTransId="{77B86479-9107-40CB-B5C1-9946882F7EAD}" sibTransId="{E3E80486-6CF4-438A-9BB6-DA712D98FAB4}"/>
    <dgm:cxn modelId="{7A1EFD68-7A6F-495D-AEAB-95A5232416FB}" type="presOf" srcId="{3FFA897A-11F5-45B8-8178-6A80AC430582}" destId="{C9506349-344E-4E3B-A27E-A4F3A1C7C89D}" srcOrd="0" destOrd="0" presId="urn:microsoft.com/office/officeart/2005/8/layout/hierarchy3"/>
    <dgm:cxn modelId="{A758DD4A-F29E-4363-9E59-FBC8C7B4AAA5}" type="presOf" srcId="{209DA6DF-DCDF-4896-9BE2-E6DA430EFD33}" destId="{1905C2AA-7166-41C0-936B-0DEDB8478953}" srcOrd="0" destOrd="0" presId="urn:microsoft.com/office/officeart/2005/8/layout/hierarchy3"/>
    <dgm:cxn modelId="{69F5354C-F76A-4970-9641-71AF55E34E93}" type="presOf" srcId="{7C0E8EBA-FFDC-4426-8268-62BBAC90023C}" destId="{D798FEDA-B51B-4651-BBFB-EB37851FFBC0}" srcOrd="0" destOrd="0" presId="urn:microsoft.com/office/officeart/2005/8/layout/hierarchy3"/>
    <dgm:cxn modelId="{030FFF6C-09DF-464E-85FE-57A53CE28534}" type="presOf" srcId="{C77FE202-2CAA-4E85-A5BE-1D4FD9EDB204}" destId="{4D17D209-9D3C-49CD-9F7F-7ECC915235E6}" srcOrd="0" destOrd="0" presId="urn:microsoft.com/office/officeart/2005/8/layout/hierarchy3"/>
    <dgm:cxn modelId="{B98F4D7D-F5CB-4BCF-9191-2E6BA4FADAA2}" srcId="{513894CD-1BB8-426C-A292-191DA584035D}" destId="{9F8A2A8A-389C-4741-A6BC-19CB3ADF6D73}" srcOrd="1" destOrd="0" parTransId="{C3D0BD43-B5A8-4D66-92B8-A4B79324A486}" sibTransId="{FCCFD7E9-6EDF-4BA0-B47C-5A5A32DC2BF7}"/>
    <dgm:cxn modelId="{BAA1B790-5C71-49DD-AAF4-EF0DB923B3F1}" srcId="{513894CD-1BB8-426C-A292-191DA584035D}" destId="{41A318F8-0FC6-4281-8DF0-FFB1CB97B065}" srcOrd="0" destOrd="0" parTransId="{32C69E11-DE80-4AFA-98CB-D72F00777C53}" sibTransId="{8ECD8BA8-C6A9-4A5B-9CA8-076344C5A35C}"/>
    <dgm:cxn modelId="{334C9298-B811-4ED5-8F8A-68D3F18EFF9E}" type="presOf" srcId="{C193D40D-0110-4138-AAA3-B7FDDD31993D}" destId="{0BC7698F-AE20-4ED8-AAE2-4E14D5583C15}" srcOrd="0" destOrd="0" presId="urn:microsoft.com/office/officeart/2005/8/layout/hierarchy3"/>
    <dgm:cxn modelId="{E559329E-600A-4DFF-A048-88583AE6427D}" type="presOf" srcId="{41A318F8-0FC6-4281-8DF0-FFB1CB97B065}" destId="{8729BC1E-7B83-4B4C-A6E2-2067D849D0A9}" srcOrd="0" destOrd="0" presId="urn:microsoft.com/office/officeart/2005/8/layout/hierarchy3"/>
    <dgm:cxn modelId="{ADE8D2A4-DCE6-4ED9-9231-4201FDBCDF33}" srcId="{3FFA897A-11F5-45B8-8178-6A80AC430582}" destId="{209DA6DF-DCDF-4896-9BE2-E6DA430EFD33}" srcOrd="0" destOrd="0" parTransId="{7C0E8EBA-FFDC-4426-8268-62BBAC90023C}" sibTransId="{ADF9A3F1-47D4-46C3-A778-912282F22045}"/>
    <dgm:cxn modelId="{D99894B4-5ED4-4DD9-83A5-5D792F72763F}" type="presOf" srcId="{296417FC-7EAD-487B-91EA-91A44504AA67}" destId="{0A5746B8-8352-4FFD-97ED-65290AFCD850}" srcOrd="0" destOrd="0" presId="urn:microsoft.com/office/officeart/2005/8/layout/hierarchy3"/>
    <dgm:cxn modelId="{0A54B5B4-D71C-4B02-9686-1CD97F1CF741}" type="presOf" srcId="{1DFE39B5-C0A9-4148-A90F-1D48633880B3}" destId="{EF44F6FA-A116-42C5-94F5-C040F3DC1511}" srcOrd="0" destOrd="0" presId="urn:microsoft.com/office/officeart/2005/8/layout/hierarchy3"/>
    <dgm:cxn modelId="{70E486B6-18F6-4AB2-9708-A0A9DA086CD8}" srcId="{FB60EEBD-D270-42AB-BACB-896A53684298}" destId="{296417FC-7EAD-487B-91EA-91A44504AA67}" srcOrd="0" destOrd="0" parTransId="{1DFE39B5-C0A9-4148-A90F-1D48633880B3}" sibTransId="{35F9C461-F468-4272-9E10-055304E3E3BC}"/>
    <dgm:cxn modelId="{D0B6F0BD-382B-48BC-8657-9B5AD6D42863}" type="presOf" srcId="{B694C435-8974-44DC-B9B4-CD817711E6CD}" destId="{4AE4F97B-9CB8-40D7-9D9E-1CC0DDE2C105}" srcOrd="0" destOrd="0" presId="urn:microsoft.com/office/officeart/2005/8/layout/hierarchy3"/>
    <dgm:cxn modelId="{C5BE69CD-939D-4384-BD12-030DB8268BA9}" type="presOf" srcId="{55E4CAAB-A8A2-4ED5-9D1C-D1A68AC90D4A}" destId="{A1CDC01A-807B-46CD-BCB0-BD8DEBFB1825}" srcOrd="0" destOrd="0" presId="urn:microsoft.com/office/officeart/2005/8/layout/hierarchy3"/>
    <dgm:cxn modelId="{569DEDD1-12D0-4759-A228-0861EB402E8B}" type="presOf" srcId="{C3D0BD43-B5A8-4D66-92B8-A4B79324A486}" destId="{D26A37EC-833A-4FFF-B7E4-0CD5AE4348DA}" srcOrd="0" destOrd="0" presId="urn:microsoft.com/office/officeart/2005/8/layout/hierarchy3"/>
    <dgm:cxn modelId="{8D07DFD6-A026-4D44-9AA0-1D65AD7286E2}" type="presOf" srcId="{3FFA897A-11F5-45B8-8178-6A80AC430582}" destId="{B2547896-B940-44AC-A527-FD45444D8A6C}" srcOrd="1" destOrd="0" presId="urn:microsoft.com/office/officeart/2005/8/layout/hierarchy3"/>
    <dgm:cxn modelId="{6D2C81E5-8F5D-47E9-A463-3DA5463172B3}" srcId="{C193D40D-0110-4138-AAA3-B7FDDD31993D}" destId="{513894CD-1BB8-426C-A292-191DA584035D}" srcOrd="0" destOrd="0" parTransId="{FB6EF584-668B-4DB9-B010-D1119155410A}" sibTransId="{55C1523E-3831-43B9-88F3-09B5DD0A1FEC}"/>
    <dgm:cxn modelId="{10BD8BE6-A98F-4E23-8595-427B97EE8376}" type="presOf" srcId="{FB60EEBD-D270-42AB-BACB-896A53684298}" destId="{FA758BF0-55A1-4BD6-864E-AAAC376A5286}" srcOrd="0" destOrd="0" presId="urn:microsoft.com/office/officeart/2005/8/layout/hierarchy3"/>
    <dgm:cxn modelId="{FA7EB7F6-57D1-41C7-9BF3-BA9578ECB84D}" srcId="{C193D40D-0110-4138-AAA3-B7FDDD31993D}" destId="{FB60EEBD-D270-42AB-BACB-896A53684298}" srcOrd="2" destOrd="0" parTransId="{EB47FC79-1AE1-4FF1-993D-2682446F3F22}" sibTransId="{2397AB1A-EB84-4999-B72A-40FA0D643D71}"/>
    <dgm:cxn modelId="{80CF153E-E07B-4035-B5E7-C51329720B2C}" type="presParOf" srcId="{0BC7698F-AE20-4ED8-AAE2-4E14D5583C15}" destId="{27382E13-98F5-49B3-A813-BC2A728B9D0C}" srcOrd="0" destOrd="0" presId="urn:microsoft.com/office/officeart/2005/8/layout/hierarchy3"/>
    <dgm:cxn modelId="{FC9E9042-F976-42B0-A3F7-F5269B5AA397}" type="presParOf" srcId="{27382E13-98F5-49B3-A813-BC2A728B9D0C}" destId="{3BF73C78-CEB5-4670-AB15-C53685EC033F}" srcOrd="0" destOrd="0" presId="urn:microsoft.com/office/officeart/2005/8/layout/hierarchy3"/>
    <dgm:cxn modelId="{5DD339C3-47DE-4ADD-9064-A4D6E2248824}" type="presParOf" srcId="{3BF73C78-CEB5-4670-AB15-C53685EC033F}" destId="{DDDDBB93-545C-4B74-AEF3-9BE4EEE07D27}" srcOrd="0" destOrd="0" presId="urn:microsoft.com/office/officeart/2005/8/layout/hierarchy3"/>
    <dgm:cxn modelId="{A90E9F61-44CF-450A-9AE4-4CB80A8B9492}" type="presParOf" srcId="{3BF73C78-CEB5-4670-AB15-C53685EC033F}" destId="{ACB6F5DA-012D-4160-8A6B-865359516456}" srcOrd="1" destOrd="0" presId="urn:microsoft.com/office/officeart/2005/8/layout/hierarchy3"/>
    <dgm:cxn modelId="{34FDB1AB-44B8-4801-82F4-5152DA807D97}" type="presParOf" srcId="{27382E13-98F5-49B3-A813-BC2A728B9D0C}" destId="{436DE1F8-55A2-465D-8EDB-9FD0D6845917}" srcOrd="1" destOrd="0" presId="urn:microsoft.com/office/officeart/2005/8/layout/hierarchy3"/>
    <dgm:cxn modelId="{F7F05CFE-DBF4-4FDF-8DD8-C9E1B327BAB2}" type="presParOf" srcId="{436DE1F8-55A2-465D-8EDB-9FD0D6845917}" destId="{2DDCA523-D449-443F-BA3C-DBB5DD53DD4B}" srcOrd="0" destOrd="0" presId="urn:microsoft.com/office/officeart/2005/8/layout/hierarchy3"/>
    <dgm:cxn modelId="{58BC5F81-F056-4250-9B7A-8D0DB8403B99}" type="presParOf" srcId="{436DE1F8-55A2-465D-8EDB-9FD0D6845917}" destId="{8729BC1E-7B83-4B4C-A6E2-2067D849D0A9}" srcOrd="1" destOrd="0" presId="urn:microsoft.com/office/officeart/2005/8/layout/hierarchy3"/>
    <dgm:cxn modelId="{27D099CF-4A64-4D05-860D-3E31E539F765}" type="presParOf" srcId="{436DE1F8-55A2-465D-8EDB-9FD0D6845917}" destId="{D26A37EC-833A-4FFF-B7E4-0CD5AE4348DA}" srcOrd="2" destOrd="0" presId="urn:microsoft.com/office/officeart/2005/8/layout/hierarchy3"/>
    <dgm:cxn modelId="{6544615B-8D8F-4272-9D0E-623905885E62}" type="presParOf" srcId="{436DE1F8-55A2-465D-8EDB-9FD0D6845917}" destId="{6400382A-905B-4974-8F98-462738AA2DDB}" srcOrd="3" destOrd="0" presId="urn:microsoft.com/office/officeart/2005/8/layout/hierarchy3"/>
    <dgm:cxn modelId="{B72D33C0-4C60-4469-8FF1-AB13C78DABD5}" type="presParOf" srcId="{0BC7698F-AE20-4ED8-AAE2-4E14D5583C15}" destId="{5DFC0A39-3E7A-4760-8E00-9268BD22536E}" srcOrd="1" destOrd="0" presId="urn:microsoft.com/office/officeart/2005/8/layout/hierarchy3"/>
    <dgm:cxn modelId="{C764BF30-5CFE-4AC9-87AC-7FE4972404B6}" type="presParOf" srcId="{5DFC0A39-3E7A-4760-8E00-9268BD22536E}" destId="{0B647645-0056-460C-9387-C5BC3073DCF4}" srcOrd="0" destOrd="0" presId="urn:microsoft.com/office/officeart/2005/8/layout/hierarchy3"/>
    <dgm:cxn modelId="{DCCE8D10-6B4D-4F2F-A69A-9C28905004BE}" type="presParOf" srcId="{0B647645-0056-460C-9387-C5BC3073DCF4}" destId="{C9506349-344E-4E3B-A27E-A4F3A1C7C89D}" srcOrd="0" destOrd="0" presId="urn:microsoft.com/office/officeart/2005/8/layout/hierarchy3"/>
    <dgm:cxn modelId="{BF539CF9-F55D-489D-AA6A-961C7A6269E7}" type="presParOf" srcId="{0B647645-0056-460C-9387-C5BC3073DCF4}" destId="{B2547896-B940-44AC-A527-FD45444D8A6C}" srcOrd="1" destOrd="0" presId="urn:microsoft.com/office/officeart/2005/8/layout/hierarchy3"/>
    <dgm:cxn modelId="{D2FE8897-51FD-4A94-A214-83CDD0CE2F6C}" type="presParOf" srcId="{5DFC0A39-3E7A-4760-8E00-9268BD22536E}" destId="{4B4D199D-C171-4398-90EC-47198DF7B2D6}" srcOrd="1" destOrd="0" presId="urn:microsoft.com/office/officeart/2005/8/layout/hierarchy3"/>
    <dgm:cxn modelId="{BC5B1C05-424F-4FA0-9CF9-27E766C11FDA}" type="presParOf" srcId="{4B4D199D-C171-4398-90EC-47198DF7B2D6}" destId="{D798FEDA-B51B-4651-BBFB-EB37851FFBC0}" srcOrd="0" destOrd="0" presId="urn:microsoft.com/office/officeart/2005/8/layout/hierarchy3"/>
    <dgm:cxn modelId="{EA8941CB-AF48-41A9-97FC-B8B348ABC107}" type="presParOf" srcId="{4B4D199D-C171-4398-90EC-47198DF7B2D6}" destId="{1905C2AA-7166-41C0-936B-0DEDB8478953}" srcOrd="1" destOrd="0" presId="urn:microsoft.com/office/officeart/2005/8/layout/hierarchy3"/>
    <dgm:cxn modelId="{41DE2B24-29DD-4FF2-9B1C-4E60BC133217}" type="presParOf" srcId="{4B4D199D-C171-4398-90EC-47198DF7B2D6}" destId="{FCF8B7A5-A5C0-440D-B1DF-0D52A9A4D98C}" srcOrd="2" destOrd="0" presId="urn:microsoft.com/office/officeart/2005/8/layout/hierarchy3"/>
    <dgm:cxn modelId="{9EB65F8A-4172-447D-AFCA-90CDAD60FE88}" type="presParOf" srcId="{4B4D199D-C171-4398-90EC-47198DF7B2D6}" destId="{A1CDC01A-807B-46CD-BCB0-BD8DEBFB1825}" srcOrd="3" destOrd="0" presId="urn:microsoft.com/office/officeart/2005/8/layout/hierarchy3"/>
    <dgm:cxn modelId="{7CFDBAE2-6D5F-41C3-BF0E-4EEF3F922A64}" type="presParOf" srcId="{0BC7698F-AE20-4ED8-AAE2-4E14D5583C15}" destId="{ACABB750-A8F9-433F-987D-B8F097DA78FD}" srcOrd="2" destOrd="0" presId="urn:microsoft.com/office/officeart/2005/8/layout/hierarchy3"/>
    <dgm:cxn modelId="{954CAD6F-0FEF-4F02-B195-92269C0F8B35}" type="presParOf" srcId="{ACABB750-A8F9-433F-987D-B8F097DA78FD}" destId="{D686CDCF-2131-4405-B320-E91FAA6EE2FD}" srcOrd="0" destOrd="0" presId="urn:microsoft.com/office/officeart/2005/8/layout/hierarchy3"/>
    <dgm:cxn modelId="{59AF4DD4-3E98-48FB-8B32-2456079D3A2F}" type="presParOf" srcId="{D686CDCF-2131-4405-B320-E91FAA6EE2FD}" destId="{FA758BF0-55A1-4BD6-864E-AAAC376A5286}" srcOrd="0" destOrd="0" presId="urn:microsoft.com/office/officeart/2005/8/layout/hierarchy3"/>
    <dgm:cxn modelId="{B019C0F2-E761-42B5-87F6-D773CE1BC431}" type="presParOf" srcId="{D686CDCF-2131-4405-B320-E91FAA6EE2FD}" destId="{7CD34A10-F097-4587-926C-D03ACF792DE7}" srcOrd="1" destOrd="0" presId="urn:microsoft.com/office/officeart/2005/8/layout/hierarchy3"/>
    <dgm:cxn modelId="{F8DDD4D2-09B5-43F5-8AAC-BEC9FE438C6C}" type="presParOf" srcId="{ACABB750-A8F9-433F-987D-B8F097DA78FD}" destId="{94FF463C-CDED-4816-B0EE-D8CBC1C9BD45}" srcOrd="1" destOrd="0" presId="urn:microsoft.com/office/officeart/2005/8/layout/hierarchy3"/>
    <dgm:cxn modelId="{8C368BBC-6224-400E-95D0-EC626EBC8034}" type="presParOf" srcId="{94FF463C-CDED-4816-B0EE-D8CBC1C9BD45}" destId="{EF44F6FA-A116-42C5-94F5-C040F3DC1511}" srcOrd="0" destOrd="0" presId="urn:microsoft.com/office/officeart/2005/8/layout/hierarchy3"/>
    <dgm:cxn modelId="{1BBA187A-7E74-4FF8-8CD6-B337D4EF618E}" type="presParOf" srcId="{94FF463C-CDED-4816-B0EE-D8CBC1C9BD45}" destId="{0A5746B8-8352-4FFD-97ED-65290AFCD850}" srcOrd="1" destOrd="0" presId="urn:microsoft.com/office/officeart/2005/8/layout/hierarchy3"/>
    <dgm:cxn modelId="{18397371-2CCF-40B7-994A-8952784F8B44}" type="presParOf" srcId="{94FF463C-CDED-4816-B0EE-D8CBC1C9BD45}" destId="{4D17D209-9D3C-49CD-9F7F-7ECC915235E6}" srcOrd="2" destOrd="0" presId="urn:microsoft.com/office/officeart/2005/8/layout/hierarchy3"/>
    <dgm:cxn modelId="{FD375825-E56F-4D2F-93F6-2266DCBF311E}" type="presParOf" srcId="{94FF463C-CDED-4816-B0EE-D8CBC1C9BD45}" destId="{4AE4F97B-9CB8-40D7-9D9E-1CC0DDE2C10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93D40D-0110-4138-AAA3-B7FDDD31993D}"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513894CD-1BB8-426C-A292-191DA584035D}">
      <dgm:prSet/>
      <dgm:spPr/>
      <dgm:t>
        <a:bodyPr/>
        <a:lstStyle/>
        <a:p>
          <a:pPr rtl="0"/>
          <a:r>
            <a:rPr lang="en-US" dirty="0"/>
            <a:t>Wilder- Naifeh*</a:t>
          </a:r>
        </a:p>
      </dgm:t>
    </dgm:pt>
    <dgm:pt modelId="{FB6EF584-668B-4DB9-B010-D1119155410A}" type="parTrans" cxnId="{6D2C81E5-8F5D-47E9-A463-3DA5463172B3}">
      <dgm:prSet/>
      <dgm:spPr/>
      <dgm:t>
        <a:bodyPr/>
        <a:lstStyle/>
        <a:p>
          <a:endParaRPr lang="en-US"/>
        </a:p>
      </dgm:t>
    </dgm:pt>
    <dgm:pt modelId="{55C1523E-3831-43B9-88F3-09B5DD0A1FEC}" type="sibTrans" cxnId="{6D2C81E5-8F5D-47E9-A463-3DA5463172B3}">
      <dgm:prSet/>
      <dgm:spPr/>
      <dgm:t>
        <a:bodyPr/>
        <a:lstStyle/>
        <a:p>
          <a:endParaRPr lang="en-US"/>
        </a:p>
      </dgm:t>
    </dgm:pt>
    <dgm:pt modelId="{B6CBACB9-AC02-43EB-8BF2-10D845831D37}">
      <dgm:prSet/>
      <dgm:spPr/>
      <dgm:t>
        <a:bodyPr/>
        <a:lstStyle/>
        <a:p>
          <a:pPr rtl="0"/>
          <a:r>
            <a:rPr lang="en-US" dirty="0"/>
            <a:t>Certificate/</a:t>
          </a:r>
          <a:br>
            <a:rPr lang="en-US" dirty="0"/>
          </a:br>
          <a:r>
            <a:rPr lang="en-US" dirty="0"/>
            <a:t>Diploma TCAT</a:t>
          </a:r>
        </a:p>
      </dgm:t>
    </dgm:pt>
    <dgm:pt modelId="{1E429A81-8C70-4DDC-B424-E7B525A4EF0A}" type="parTrans" cxnId="{CD2111FC-BD6F-46ED-81E5-45BB3F05FFD1}">
      <dgm:prSet/>
      <dgm:spPr/>
      <dgm:t>
        <a:bodyPr/>
        <a:lstStyle/>
        <a:p>
          <a:endParaRPr lang="en-US"/>
        </a:p>
      </dgm:t>
    </dgm:pt>
    <dgm:pt modelId="{1EC3BD51-3DF7-430B-A22B-E0FC4DDF542D}" type="sibTrans" cxnId="{CD2111FC-BD6F-46ED-81E5-45BB3F05FFD1}">
      <dgm:prSet/>
      <dgm:spPr/>
      <dgm:t>
        <a:bodyPr/>
        <a:lstStyle/>
        <a:p>
          <a:endParaRPr lang="en-US"/>
        </a:p>
      </dgm:t>
    </dgm:pt>
    <dgm:pt modelId="{39515BE2-D17D-47A1-8CCD-9F60C91A14F3}">
      <dgm:prSet/>
      <dgm:spPr/>
      <dgm:t>
        <a:bodyPr/>
        <a:lstStyle/>
        <a:p>
          <a:pPr rtl="0"/>
          <a:r>
            <a:rPr lang="en-US" dirty="0"/>
            <a:t>$667 per trimester</a:t>
          </a:r>
        </a:p>
      </dgm:t>
    </dgm:pt>
    <dgm:pt modelId="{F873C843-5331-4861-B2A7-5BD8767D4413}" type="parTrans" cxnId="{BF0C6ABA-CD88-4166-B64A-11EDCDDD65E9}">
      <dgm:prSet/>
      <dgm:spPr/>
      <dgm:t>
        <a:bodyPr/>
        <a:lstStyle/>
        <a:p>
          <a:endParaRPr lang="en-US"/>
        </a:p>
      </dgm:t>
    </dgm:pt>
    <dgm:pt modelId="{18414BC9-8D61-4816-818D-09A946C7B292}" type="sibTrans" cxnId="{BF0C6ABA-CD88-4166-B64A-11EDCDDD65E9}">
      <dgm:prSet/>
      <dgm:spPr/>
      <dgm:t>
        <a:bodyPr/>
        <a:lstStyle/>
        <a:p>
          <a:endParaRPr lang="en-US"/>
        </a:p>
      </dgm:t>
    </dgm:pt>
    <dgm:pt modelId="{0BC7698F-AE20-4ED8-AAE2-4E14D5583C15}" type="pres">
      <dgm:prSet presAssocID="{C193D40D-0110-4138-AAA3-B7FDDD31993D}" presName="diagram" presStyleCnt="0">
        <dgm:presLayoutVars>
          <dgm:chPref val="1"/>
          <dgm:dir/>
          <dgm:animOne val="branch"/>
          <dgm:animLvl val="lvl"/>
          <dgm:resizeHandles/>
        </dgm:presLayoutVars>
      </dgm:prSet>
      <dgm:spPr/>
    </dgm:pt>
    <dgm:pt modelId="{27382E13-98F5-49B3-A813-BC2A728B9D0C}" type="pres">
      <dgm:prSet presAssocID="{513894CD-1BB8-426C-A292-191DA584035D}" presName="root" presStyleCnt="0"/>
      <dgm:spPr/>
    </dgm:pt>
    <dgm:pt modelId="{3BF73C78-CEB5-4670-AB15-C53685EC033F}" type="pres">
      <dgm:prSet presAssocID="{513894CD-1BB8-426C-A292-191DA584035D}" presName="rootComposite" presStyleCnt="0"/>
      <dgm:spPr/>
    </dgm:pt>
    <dgm:pt modelId="{DDDDBB93-545C-4B74-AEF3-9BE4EEE07D27}" type="pres">
      <dgm:prSet presAssocID="{513894CD-1BB8-426C-A292-191DA584035D}" presName="rootText" presStyleLbl="node1" presStyleIdx="0" presStyleCnt="1"/>
      <dgm:spPr/>
    </dgm:pt>
    <dgm:pt modelId="{ACB6F5DA-012D-4160-8A6B-865359516456}" type="pres">
      <dgm:prSet presAssocID="{513894CD-1BB8-426C-A292-191DA584035D}" presName="rootConnector" presStyleLbl="node1" presStyleIdx="0" presStyleCnt="1"/>
      <dgm:spPr/>
    </dgm:pt>
    <dgm:pt modelId="{436DE1F8-55A2-465D-8EDB-9FD0D6845917}" type="pres">
      <dgm:prSet presAssocID="{513894CD-1BB8-426C-A292-191DA584035D}" presName="childShape" presStyleCnt="0"/>
      <dgm:spPr/>
    </dgm:pt>
    <dgm:pt modelId="{4F96441E-D0EC-4645-A6F9-E0D74D58E1FF}" type="pres">
      <dgm:prSet presAssocID="{1E429A81-8C70-4DDC-B424-E7B525A4EF0A}" presName="Name13" presStyleLbl="parChTrans1D2" presStyleIdx="0" presStyleCnt="2"/>
      <dgm:spPr/>
    </dgm:pt>
    <dgm:pt modelId="{4B3C2B23-51DC-480C-B0A0-DE59D03C464E}" type="pres">
      <dgm:prSet presAssocID="{B6CBACB9-AC02-43EB-8BF2-10D845831D37}" presName="childText" presStyleLbl="bgAcc1" presStyleIdx="0" presStyleCnt="2" custLinFactNeighborX="-12" custLinFactNeighborY="1692">
        <dgm:presLayoutVars>
          <dgm:bulletEnabled val="1"/>
        </dgm:presLayoutVars>
      </dgm:prSet>
      <dgm:spPr/>
    </dgm:pt>
    <dgm:pt modelId="{209979C0-5747-4ABA-9575-1A0D8ABFA5D8}" type="pres">
      <dgm:prSet presAssocID="{F873C843-5331-4861-B2A7-5BD8767D4413}" presName="Name13" presStyleLbl="parChTrans1D2" presStyleIdx="1" presStyleCnt="2"/>
      <dgm:spPr/>
    </dgm:pt>
    <dgm:pt modelId="{0AC98E32-653B-484F-84F1-981BFEEFF00E}" type="pres">
      <dgm:prSet presAssocID="{39515BE2-D17D-47A1-8CCD-9F60C91A14F3}" presName="childText" presStyleLbl="bgAcc1" presStyleIdx="1" presStyleCnt="2">
        <dgm:presLayoutVars>
          <dgm:bulletEnabled val="1"/>
        </dgm:presLayoutVars>
      </dgm:prSet>
      <dgm:spPr/>
    </dgm:pt>
  </dgm:ptLst>
  <dgm:cxnLst>
    <dgm:cxn modelId="{A92B9914-58B2-4D63-9ADC-C15CC66929BB}" type="presOf" srcId="{39515BE2-D17D-47A1-8CCD-9F60C91A14F3}" destId="{0AC98E32-653B-484F-84F1-981BFEEFF00E}" srcOrd="0" destOrd="0" presId="urn:microsoft.com/office/officeart/2005/8/layout/hierarchy3"/>
    <dgm:cxn modelId="{C78C7522-65DD-451B-B729-E4DE1694B4D5}" type="presOf" srcId="{513894CD-1BB8-426C-A292-191DA584035D}" destId="{ACB6F5DA-012D-4160-8A6B-865359516456}" srcOrd="1" destOrd="0" presId="urn:microsoft.com/office/officeart/2005/8/layout/hierarchy3"/>
    <dgm:cxn modelId="{5842D935-0112-4BFC-A179-CFA5568C37F5}" type="presOf" srcId="{513894CD-1BB8-426C-A292-191DA584035D}" destId="{DDDDBB93-545C-4B74-AEF3-9BE4EEE07D27}" srcOrd="0" destOrd="0" presId="urn:microsoft.com/office/officeart/2005/8/layout/hierarchy3"/>
    <dgm:cxn modelId="{334C9298-B811-4ED5-8F8A-68D3F18EFF9E}" type="presOf" srcId="{C193D40D-0110-4138-AAA3-B7FDDD31993D}" destId="{0BC7698F-AE20-4ED8-AAE2-4E14D5583C15}" srcOrd="0" destOrd="0" presId="urn:microsoft.com/office/officeart/2005/8/layout/hierarchy3"/>
    <dgm:cxn modelId="{BF0C6ABA-CD88-4166-B64A-11EDCDDD65E9}" srcId="{513894CD-1BB8-426C-A292-191DA584035D}" destId="{39515BE2-D17D-47A1-8CCD-9F60C91A14F3}" srcOrd="1" destOrd="0" parTransId="{F873C843-5331-4861-B2A7-5BD8767D4413}" sibTransId="{18414BC9-8D61-4816-818D-09A946C7B292}"/>
    <dgm:cxn modelId="{C8629CC4-F0A1-4B70-8483-DFF8ED5873F2}" type="presOf" srcId="{1E429A81-8C70-4DDC-B424-E7B525A4EF0A}" destId="{4F96441E-D0EC-4645-A6F9-E0D74D58E1FF}" srcOrd="0" destOrd="0" presId="urn:microsoft.com/office/officeart/2005/8/layout/hierarchy3"/>
    <dgm:cxn modelId="{161C7DC7-9621-48C0-A2BF-040B23593E22}" type="presOf" srcId="{F873C843-5331-4861-B2A7-5BD8767D4413}" destId="{209979C0-5747-4ABA-9575-1A0D8ABFA5D8}" srcOrd="0" destOrd="0" presId="urn:microsoft.com/office/officeart/2005/8/layout/hierarchy3"/>
    <dgm:cxn modelId="{6D2C81E5-8F5D-47E9-A463-3DA5463172B3}" srcId="{C193D40D-0110-4138-AAA3-B7FDDD31993D}" destId="{513894CD-1BB8-426C-A292-191DA584035D}" srcOrd="0" destOrd="0" parTransId="{FB6EF584-668B-4DB9-B010-D1119155410A}" sibTransId="{55C1523E-3831-43B9-88F3-09B5DD0A1FEC}"/>
    <dgm:cxn modelId="{880481EC-5B4F-4B57-A845-A2B2103EEB5F}" type="presOf" srcId="{B6CBACB9-AC02-43EB-8BF2-10D845831D37}" destId="{4B3C2B23-51DC-480C-B0A0-DE59D03C464E}" srcOrd="0" destOrd="0" presId="urn:microsoft.com/office/officeart/2005/8/layout/hierarchy3"/>
    <dgm:cxn modelId="{CD2111FC-BD6F-46ED-81E5-45BB3F05FFD1}" srcId="{513894CD-1BB8-426C-A292-191DA584035D}" destId="{B6CBACB9-AC02-43EB-8BF2-10D845831D37}" srcOrd="0" destOrd="0" parTransId="{1E429A81-8C70-4DDC-B424-E7B525A4EF0A}" sibTransId="{1EC3BD51-3DF7-430B-A22B-E0FC4DDF542D}"/>
    <dgm:cxn modelId="{80CF153E-E07B-4035-B5E7-C51329720B2C}" type="presParOf" srcId="{0BC7698F-AE20-4ED8-AAE2-4E14D5583C15}" destId="{27382E13-98F5-49B3-A813-BC2A728B9D0C}" srcOrd="0" destOrd="0" presId="urn:microsoft.com/office/officeart/2005/8/layout/hierarchy3"/>
    <dgm:cxn modelId="{FC9E9042-F976-42B0-A3F7-F5269B5AA397}" type="presParOf" srcId="{27382E13-98F5-49B3-A813-BC2A728B9D0C}" destId="{3BF73C78-CEB5-4670-AB15-C53685EC033F}" srcOrd="0" destOrd="0" presId="urn:microsoft.com/office/officeart/2005/8/layout/hierarchy3"/>
    <dgm:cxn modelId="{5DD339C3-47DE-4ADD-9064-A4D6E2248824}" type="presParOf" srcId="{3BF73C78-CEB5-4670-AB15-C53685EC033F}" destId="{DDDDBB93-545C-4B74-AEF3-9BE4EEE07D27}" srcOrd="0" destOrd="0" presId="urn:microsoft.com/office/officeart/2005/8/layout/hierarchy3"/>
    <dgm:cxn modelId="{A90E9F61-44CF-450A-9AE4-4CB80A8B9492}" type="presParOf" srcId="{3BF73C78-CEB5-4670-AB15-C53685EC033F}" destId="{ACB6F5DA-012D-4160-8A6B-865359516456}" srcOrd="1" destOrd="0" presId="urn:microsoft.com/office/officeart/2005/8/layout/hierarchy3"/>
    <dgm:cxn modelId="{34FDB1AB-44B8-4801-82F4-5152DA807D97}" type="presParOf" srcId="{27382E13-98F5-49B3-A813-BC2A728B9D0C}" destId="{436DE1F8-55A2-465D-8EDB-9FD0D6845917}" srcOrd="1" destOrd="0" presId="urn:microsoft.com/office/officeart/2005/8/layout/hierarchy3"/>
    <dgm:cxn modelId="{8AB843B4-714E-4E75-AE73-3C9B8BBA1E07}" type="presParOf" srcId="{436DE1F8-55A2-465D-8EDB-9FD0D6845917}" destId="{4F96441E-D0EC-4645-A6F9-E0D74D58E1FF}" srcOrd="0" destOrd="0" presId="urn:microsoft.com/office/officeart/2005/8/layout/hierarchy3"/>
    <dgm:cxn modelId="{786AFA7B-17E3-4C6B-BB0E-59DDCFEF5A52}" type="presParOf" srcId="{436DE1F8-55A2-465D-8EDB-9FD0D6845917}" destId="{4B3C2B23-51DC-480C-B0A0-DE59D03C464E}" srcOrd="1" destOrd="0" presId="urn:microsoft.com/office/officeart/2005/8/layout/hierarchy3"/>
    <dgm:cxn modelId="{9BD62D17-38E3-45D1-A797-A1FAB4F733F4}" type="presParOf" srcId="{436DE1F8-55A2-465D-8EDB-9FD0D6845917}" destId="{209979C0-5747-4ABA-9575-1A0D8ABFA5D8}" srcOrd="2" destOrd="0" presId="urn:microsoft.com/office/officeart/2005/8/layout/hierarchy3"/>
    <dgm:cxn modelId="{F069A804-A35D-4E51-A44A-45306B626737}" type="presParOf" srcId="{436DE1F8-55A2-465D-8EDB-9FD0D6845917}" destId="{0AC98E32-653B-484F-84F1-981BFEEFF00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93D40D-0110-4138-AAA3-B7FDDD31993D}"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7BFDFDE6-2F47-4E35-81C5-DD4299CAC0AB}">
      <dgm:prSet/>
      <dgm:spPr>
        <a:solidFill>
          <a:srgbClr val="00B0F0"/>
        </a:solidFill>
      </dgm:spPr>
      <dgm:t>
        <a:bodyPr/>
        <a:lstStyle/>
        <a:p>
          <a:pPr rtl="0"/>
          <a:r>
            <a:rPr lang="en-US" dirty="0"/>
            <a:t>HOPE Scholarship</a:t>
          </a:r>
        </a:p>
      </dgm:t>
    </dgm:pt>
    <dgm:pt modelId="{055B4170-8837-4CD1-ACF8-FBF75ABDE2C4}" type="parTrans" cxnId="{C9F266FB-3DCA-4D0D-AA47-7EBABDFBD167}">
      <dgm:prSet/>
      <dgm:spPr/>
      <dgm:t>
        <a:bodyPr/>
        <a:lstStyle/>
        <a:p>
          <a:endParaRPr lang="en-US"/>
        </a:p>
      </dgm:t>
    </dgm:pt>
    <dgm:pt modelId="{2DDE7843-EC52-4BE4-8133-DAF912A9ADDB}" type="sibTrans" cxnId="{C9F266FB-3DCA-4D0D-AA47-7EBABDFBD167}">
      <dgm:prSet/>
      <dgm:spPr/>
      <dgm:t>
        <a:bodyPr/>
        <a:lstStyle/>
        <a:p>
          <a:endParaRPr lang="en-US"/>
        </a:p>
      </dgm:t>
    </dgm:pt>
    <dgm:pt modelId="{CE9278B2-1813-4DB6-93E5-8B392D0D56D0}">
      <dgm:prSet/>
      <dgm:spPr/>
      <dgm:t>
        <a:bodyPr/>
        <a:lstStyle/>
        <a:p>
          <a:pPr rtl="0"/>
          <a:r>
            <a:rPr lang="en-US" dirty="0"/>
            <a:t>21 ACT/SAT or 3.0 GPA</a:t>
          </a:r>
        </a:p>
      </dgm:t>
    </dgm:pt>
    <dgm:pt modelId="{1164749A-1433-426F-A16C-0FF769BA1715}" type="parTrans" cxnId="{85858F19-C5C6-444C-8DA9-5042207A915C}">
      <dgm:prSet/>
      <dgm:spPr/>
      <dgm:t>
        <a:bodyPr/>
        <a:lstStyle/>
        <a:p>
          <a:endParaRPr lang="en-US"/>
        </a:p>
      </dgm:t>
    </dgm:pt>
    <dgm:pt modelId="{0B577E65-44B9-435D-8B2F-FB39902B3AE7}" type="sibTrans" cxnId="{85858F19-C5C6-444C-8DA9-5042207A915C}">
      <dgm:prSet/>
      <dgm:spPr/>
      <dgm:t>
        <a:bodyPr/>
        <a:lstStyle/>
        <a:p>
          <a:endParaRPr lang="en-US"/>
        </a:p>
      </dgm:t>
    </dgm:pt>
    <dgm:pt modelId="{DCC4C7D1-2182-4396-B102-837996FC1302}">
      <dgm:prSet/>
      <dgm:spPr/>
      <dgm:t>
        <a:bodyPr/>
        <a:lstStyle/>
        <a:p>
          <a:pPr rtl="0"/>
          <a:r>
            <a:rPr lang="en-US" dirty="0"/>
            <a:t>$2,250/$2,850 per semester</a:t>
          </a:r>
        </a:p>
      </dgm:t>
    </dgm:pt>
    <dgm:pt modelId="{5A2EE625-E11E-4B98-98A0-7FCDD75EC051}" type="parTrans" cxnId="{B05D39B5-714D-436C-8491-C6E3320FE1DC}">
      <dgm:prSet/>
      <dgm:spPr/>
      <dgm:t>
        <a:bodyPr/>
        <a:lstStyle/>
        <a:p>
          <a:endParaRPr lang="en-US"/>
        </a:p>
      </dgm:t>
    </dgm:pt>
    <dgm:pt modelId="{790CD5D0-4108-40F4-96D5-2C8890090A63}" type="sibTrans" cxnId="{B05D39B5-714D-436C-8491-C6E3320FE1DC}">
      <dgm:prSet/>
      <dgm:spPr/>
      <dgm:t>
        <a:bodyPr/>
        <a:lstStyle/>
        <a:p>
          <a:endParaRPr lang="en-US"/>
        </a:p>
      </dgm:t>
    </dgm:pt>
    <dgm:pt modelId="{EA16B818-B20A-46E8-94D7-FB3995E06831}">
      <dgm:prSet/>
      <dgm:spPr>
        <a:solidFill>
          <a:srgbClr val="FF9F99"/>
        </a:solidFill>
      </dgm:spPr>
      <dgm:t>
        <a:bodyPr/>
        <a:lstStyle/>
        <a:p>
          <a:pPr rtl="0"/>
          <a:r>
            <a:rPr lang="en-US" dirty="0"/>
            <a:t>Aspire</a:t>
          </a:r>
          <a:br>
            <a:rPr lang="en-US" dirty="0"/>
          </a:br>
          <a:r>
            <a:rPr lang="en-US" b="1" baseline="30000" dirty="0"/>
            <a:t>HOPE Supplement</a:t>
          </a:r>
          <a:r>
            <a:rPr lang="en-US" dirty="0"/>
            <a:t> </a:t>
          </a:r>
        </a:p>
      </dgm:t>
    </dgm:pt>
    <dgm:pt modelId="{9380169A-E9B9-4561-8A25-394E7197F4C5}" type="parTrans" cxnId="{802425F0-E477-4D3F-9A97-7B5F75527A70}">
      <dgm:prSet/>
      <dgm:spPr/>
      <dgm:t>
        <a:bodyPr/>
        <a:lstStyle/>
        <a:p>
          <a:endParaRPr lang="en-US"/>
        </a:p>
      </dgm:t>
    </dgm:pt>
    <dgm:pt modelId="{B4BBA090-8D43-4F68-935B-C3ABF533E299}" type="sibTrans" cxnId="{802425F0-E477-4D3F-9A97-7B5F75527A70}">
      <dgm:prSet/>
      <dgm:spPr/>
      <dgm:t>
        <a:bodyPr/>
        <a:lstStyle/>
        <a:p>
          <a:endParaRPr lang="en-US"/>
        </a:p>
      </dgm:t>
    </dgm:pt>
    <dgm:pt modelId="{7FAEF3CE-0FA7-40B9-89FC-FC3FCF0DB89D}">
      <dgm:prSet/>
      <dgm:spPr/>
      <dgm:t>
        <a:bodyPr/>
        <a:lstStyle/>
        <a:p>
          <a:pPr rtl="0"/>
          <a:r>
            <a:rPr lang="en-US" dirty="0"/>
            <a:t>Parents AGI ≤$36,000</a:t>
          </a:r>
        </a:p>
      </dgm:t>
    </dgm:pt>
    <dgm:pt modelId="{43D11122-BE05-485B-A0D6-7429C695422F}" type="parTrans" cxnId="{923BA9AB-8C11-4469-9417-2F6D64F1B1A4}">
      <dgm:prSet/>
      <dgm:spPr/>
      <dgm:t>
        <a:bodyPr/>
        <a:lstStyle/>
        <a:p>
          <a:endParaRPr lang="en-US"/>
        </a:p>
      </dgm:t>
    </dgm:pt>
    <dgm:pt modelId="{6087CA0B-6A92-419A-9F9F-F56FBF6F86DA}" type="sibTrans" cxnId="{923BA9AB-8C11-4469-9417-2F6D64F1B1A4}">
      <dgm:prSet/>
      <dgm:spPr/>
      <dgm:t>
        <a:bodyPr/>
        <a:lstStyle/>
        <a:p>
          <a:endParaRPr lang="en-US"/>
        </a:p>
      </dgm:t>
    </dgm:pt>
    <dgm:pt modelId="{AFE0F4C6-2AEA-4B47-8664-320C6278995A}">
      <dgm:prSet/>
      <dgm:spPr/>
      <dgm:t>
        <a:bodyPr/>
        <a:lstStyle/>
        <a:p>
          <a:pPr rtl="0"/>
          <a:r>
            <a:rPr lang="en-US" dirty="0"/>
            <a:t>+$750 per semester</a:t>
          </a:r>
        </a:p>
      </dgm:t>
    </dgm:pt>
    <dgm:pt modelId="{D863FF6E-9738-4EEE-B12F-487EC72E243E}" type="parTrans" cxnId="{1D42E163-DBFA-4110-B4F6-8752621A658A}">
      <dgm:prSet/>
      <dgm:spPr/>
      <dgm:t>
        <a:bodyPr/>
        <a:lstStyle/>
        <a:p>
          <a:endParaRPr lang="en-US"/>
        </a:p>
      </dgm:t>
    </dgm:pt>
    <dgm:pt modelId="{E3EF0F2D-9556-4419-AD3B-1174DB50422E}" type="sibTrans" cxnId="{1D42E163-DBFA-4110-B4F6-8752621A658A}">
      <dgm:prSet/>
      <dgm:spPr/>
      <dgm:t>
        <a:bodyPr/>
        <a:lstStyle/>
        <a:p>
          <a:endParaRPr lang="en-US"/>
        </a:p>
      </dgm:t>
    </dgm:pt>
    <dgm:pt modelId="{E5F36708-2CFD-4B6B-9976-A7EF1A8FFB08}">
      <dgm:prSet/>
      <dgm:spPr>
        <a:solidFill>
          <a:srgbClr val="00B0F0"/>
        </a:solidFill>
      </dgm:spPr>
      <dgm:t>
        <a:bodyPr/>
        <a:lstStyle/>
        <a:p>
          <a:pPr rtl="0"/>
          <a:r>
            <a:rPr lang="en-US" dirty="0"/>
            <a:t>GAMS</a:t>
          </a:r>
          <a:br>
            <a:rPr lang="en-US" dirty="0"/>
          </a:br>
          <a:r>
            <a:rPr lang="en-US" b="1" baseline="30000" dirty="0"/>
            <a:t>HOPE Supplement</a:t>
          </a:r>
          <a:endParaRPr lang="en-US" dirty="0"/>
        </a:p>
      </dgm:t>
    </dgm:pt>
    <dgm:pt modelId="{296BC38D-6527-406C-936C-06EE45C3C68F}" type="parTrans" cxnId="{B2CBA30E-DE15-4596-B786-946FF41CEFB0}">
      <dgm:prSet/>
      <dgm:spPr/>
      <dgm:t>
        <a:bodyPr/>
        <a:lstStyle/>
        <a:p>
          <a:endParaRPr lang="en-US"/>
        </a:p>
      </dgm:t>
    </dgm:pt>
    <dgm:pt modelId="{04E54E0D-E0C1-4F88-8166-3FA3B5F7ADCF}" type="sibTrans" cxnId="{B2CBA30E-DE15-4596-B786-946FF41CEFB0}">
      <dgm:prSet/>
      <dgm:spPr/>
      <dgm:t>
        <a:bodyPr/>
        <a:lstStyle/>
        <a:p>
          <a:endParaRPr lang="en-US"/>
        </a:p>
      </dgm:t>
    </dgm:pt>
    <dgm:pt modelId="{31F2E5DE-D0E3-48E5-B383-A6442D21F6C6}">
      <dgm:prSet/>
      <dgm:spPr/>
      <dgm:t>
        <a:bodyPr/>
        <a:lstStyle/>
        <a:p>
          <a:pPr rtl="0"/>
          <a:r>
            <a:rPr lang="en-US" dirty="0"/>
            <a:t>29 ACT/SAT &amp; 3.75 GPA</a:t>
          </a:r>
        </a:p>
      </dgm:t>
    </dgm:pt>
    <dgm:pt modelId="{5B2816C2-791E-44B5-826D-9D3263E4D789}" type="parTrans" cxnId="{6C5D318D-047B-4DDD-83B8-D75D6615F767}">
      <dgm:prSet/>
      <dgm:spPr/>
      <dgm:t>
        <a:bodyPr/>
        <a:lstStyle/>
        <a:p>
          <a:endParaRPr lang="en-US"/>
        </a:p>
      </dgm:t>
    </dgm:pt>
    <dgm:pt modelId="{7EA7B816-F2A6-4FDF-B6D4-6DB98914BBBE}" type="sibTrans" cxnId="{6C5D318D-047B-4DDD-83B8-D75D6615F767}">
      <dgm:prSet/>
      <dgm:spPr/>
      <dgm:t>
        <a:bodyPr/>
        <a:lstStyle/>
        <a:p>
          <a:endParaRPr lang="en-US"/>
        </a:p>
      </dgm:t>
    </dgm:pt>
    <dgm:pt modelId="{C1872EB8-AF99-4377-9C22-5002976A1F38}">
      <dgm:prSet/>
      <dgm:spPr/>
      <dgm:t>
        <a:bodyPr/>
        <a:lstStyle/>
        <a:p>
          <a:pPr rtl="0"/>
          <a:r>
            <a:rPr lang="en-US" dirty="0"/>
            <a:t>+$500 per semester</a:t>
          </a:r>
        </a:p>
      </dgm:t>
    </dgm:pt>
    <dgm:pt modelId="{B1CB5085-67C7-425B-9CD8-E161958F2F08}" type="parTrans" cxnId="{4EAF8B6C-31E7-43DE-AB30-4F1E5FC35672}">
      <dgm:prSet/>
      <dgm:spPr/>
      <dgm:t>
        <a:bodyPr/>
        <a:lstStyle/>
        <a:p>
          <a:endParaRPr lang="en-US"/>
        </a:p>
      </dgm:t>
    </dgm:pt>
    <dgm:pt modelId="{1BED4752-9BF7-4906-A112-55FE2BDEC26A}" type="sibTrans" cxnId="{4EAF8B6C-31E7-43DE-AB30-4F1E5FC35672}">
      <dgm:prSet/>
      <dgm:spPr/>
      <dgm:t>
        <a:bodyPr/>
        <a:lstStyle/>
        <a:p>
          <a:endParaRPr lang="en-US"/>
        </a:p>
      </dgm:t>
    </dgm:pt>
    <dgm:pt modelId="{0BC7698F-AE20-4ED8-AAE2-4E14D5583C15}" type="pres">
      <dgm:prSet presAssocID="{C193D40D-0110-4138-AAA3-B7FDDD31993D}" presName="diagram" presStyleCnt="0">
        <dgm:presLayoutVars>
          <dgm:chPref val="1"/>
          <dgm:dir/>
          <dgm:animOne val="branch"/>
          <dgm:animLvl val="lvl"/>
          <dgm:resizeHandles/>
        </dgm:presLayoutVars>
      </dgm:prSet>
      <dgm:spPr/>
    </dgm:pt>
    <dgm:pt modelId="{E2BE838E-18AA-470D-818F-43ECA447E8F0}" type="pres">
      <dgm:prSet presAssocID="{7BFDFDE6-2F47-4E35-81C5-DD4299CAC0AB}" presName="root" presStyleCnt="0"/>
      <dgm:spPr/>
    </dgm:pt>
    <dgm:pt modelId="{D08883A2-857E-4635-89F5-FEF10327245F}" type="pres">
      <dgm:prSet presAssocID="{7BFDFDE6-2F47-4E35-81C5-DD4299CAC0AB}" presName="rootComposite" presStyleCnt="0"/>
      <dgm:spPr/>
    </dgm:pt>
    <dgm:pt modelId="{5A6DC100-8C71-433E-B585-101D9E1C44D6}" type="pres">
      <dgm:prSet presAssocID="{7BFDFDE6-2F47-4E35-81C5-DD4299CAC0AB}" presName="rootText" presStyleLbl="node1" presStyleIdx="0" presStyleCnt="3"/>
      <dgm:spPr/>
    </dgm:pt>
    <dgm:pt modelId="{ED580720-64A6-42B7-BA6E-A2F54818EB64}" type="pres">
      <dgm:prSet presAssocID="{7BFDFDE6-2F47-4E35-81C5-DD4299CAC0AB}" presName="rootConnector" presStyleLbl="node1" presStyleIdx="0" presStyleCnt="3"/>
      <dgm:spPr/>
    </dgm:pt>
    <dgm:pt modelId="{EE9F262D-08E7-4C74-8EB5-2FA658F70264}" type="pres">
      <dgm:prSet presAssocID="{7BFDFDE6-2F47-4E35-81C5-DD4299CAC0AB}" presName="childShape" presStyleCnt="0"/>
      <dgm:spPr/>
    </dgm:pt>
    <dgm:pt modelId="{317246FE-CE7E-436E-A0E0-3E74496D407C}" type="pres">
      <dgm:prSet presAssocID="{1164749A-1433-426F-A16C-0FF769BA1715}" presName="Name13" presStyleLbl="parChTrans1D2" presStyleIdx="0" presStyleCnt="6"/>
      <dgm:spPr/>
    </dgm:pt>
    <dgm:pt modelId="{4FD626D2-B40D-4161-AE6B-F3F3D7D76B05}" type="pres">
      <dgm:prSet presAssocID="{CE9278B2-1813-4DB6-93E5-8B392D0D56D0}" presName="childText" presStyleLbl="bgAcc1" presStyleIdx="0" presStyleCnt="6">
        <dgm:presLayoutVars>
          <dgm:bulletEnabled val="1"/>
        </dgm:presLayoutVars>
      </dgm:prSet>
      <dgm:spPr/>
    </dgm:pt>
    <dgm:pt modelId="{B2175E68-FEE3-45C1-8061-FCD8C3C4FC8E}" type="pres">
      <dgm:prSet presAssocID="{5A2EE625-E11E-4B98-98A0-7FCDD75EC051}" presName="Name13" presStyleLbl="parChTrans1D2" presStyleIdx="1" presStyleCnt="6"/>
      <dgm:spPr/>
    </dgm:pt>
    <dgm:pt modelId="{A4AA19DF-D3F4-4E0A-97D2-79E32D0FF9CB}" type="pres">
      <dgm:prSet presAssocID="{DCC4C7D1-2182-4396-B102-837996FC1302}" presName="childText" presStyleLbl="bgAcc1" presStyleIdx="1" presStyleCnt="6">
        <dgm:presLayoutVars>
          <dgm:bulletEnabled val="1"/>
        </dgm:presLayoutVars>
      </dgm:prSet>
      <dgm:spPr/>
    </dgm:pt>
    <dgm:pt modelId="{2A692CCB-73B7-4164-88D5-E20530832916}" type="pres">
      <dgm:prSet presAssocID="{EA16B818-B20A-46E8-94D7-FB3995E06831}" presName="root" presStyleCnt="0"/>
      <dgm:spPr/>
    </dgm:pt>
    <dgm:pt modelId="{D4406DA7-B73C-44FF-9C49-DD118AC2E638}" type="pres">
      <dgm:prSet presAssocID="{EA16B818-B20A-46E8-94D7-FB3995E06831}" presName="rootComposite" presStyleCnt="0"/>
      <dgm:spPr/>
    </dgm:pt>
    <dgm:pt modelId="{FDD955AC-80A3-4E7C-BB6A-EF37855CE80D}" type="pres">
      <dgm:prSet presAssocID="{EA16B818-B20A-46E8-94D7-FB3995E06831}" presName="rootText" presStyleLbl="node1" presStyleIdx="1" presStyleCnt="3"/>
      <dgm:spPr/>
    </dgm:pt>
    <dgm:pt modelId="{16734866-8CCA-4B1E-9463-DBF79CDF0673}" type="pres">
      <dgm:prSet presAssocID="{EA16B818-B20A-46E8-94D7-FB3995E06831}" presName="rootConnector" presStyleLbl="node1" presStyleIdx="1" presStyleCnt="3"/>
      <dgm:spPr/>
    </dgm:pt>
    <dgm:pt modelId="{BDBA68FA-91F8-40D5-B8CC-160216B0424C}" type="pres">
      <dgm:prSet presAssocID="{EA16B818-B20A-46E8-94D7-FB3995E06831}" presName="childShape" presStyleCnt="0"/>
      <dgm:spPr/>
    </dgm:pt>
    <dgm:pt modelId="{F6922D0B-8E86-4D76-89A7-B853DF5EC44F}" type="pres">
      <dgm:prSet presAssocID="{43D11122-BE05-485B-A0D6-7429C695422F}" presName="Name13" presStyleLbl="parChTrans1D2" presStyleIdx="2" presStyleCnt="6"/>
      <dgm:spPr/>
    </dgm:pt>
    <dgm:pt modelId="{5FDB45EA-B185-417C-A810-98FCACD0A4A5}" type="pres">
      <dgm:prSet presAssocID="{7FAEF3CE-0FA7-40B9-89FC-FC3FCF0DB89D}" presName="childText" presStyleLbl="bgAcc1" presStyleIdx="2" presStyleCnt="6">
        <dgm:presLayoutVars>
          <dgm:bulletEnabled val="1"/>
        </dgm:presLayoutVars>
      </dgm:prSet>
      <dgm:spPr/>
    </dgm:pt>
    <dgm:pt modelId="{2C7351BB-7B98-4CA1-91C1-B21F5C0CDCF4}" type="pres">
      <dgm:prSet presAssocID="{D863FF6E-9738-4EEE-B12F-487EC72E243E}" presName="Name13" presStyleLbl="parChTrans1D2" presStyleIdx="3" presStyleCnt="6"/>
      <dgm:spPr/>
    </dgm:pt>
    <dgm:pt modelId="{64573371-D6D5-44D7-AC5B-3B827656023A}" type="pres">
      <dgm:prSet presAssocID="{AFE0F4C6-2AEA-4B47-8664-320C6278995A}" presName="childText" presStyleLbl="bgAcc1" presStyleIdx="3" presStyleCnt="6">
        <dgm:presLayoutVars>
          <dgm:bulletEnabled val="1"/>
        </dgm:presLayoutVars>
      </dgm:prSet>
      <dgm:spPr/>
    </dgm:pt>
    <dgm:pt modelId="{1526332C-1DCB-4780-A448-9663E8790840}" type="pres">
      <dgm:prSet presAssocID="{E5F36708-2CFD-4B6B-9976-A7EF1A8FFB08}" presName="root" presStyleCnt="0"/>
      <dgm:spPr/>
    </dgm:pt>
    <dgm:pt modelId="{9E5993AF-7DAB-4FBD-92F4-9B53D6DA11E1}" type="pres">
      <dgm:prSet presAssocID="{E5F36708-2CFD-4B6B-9976-A7EF1A8FFB08}" presName="rootComposite" presStyleCnt="0"/>
      <dgm:spPr/>
    </dgm:pt>
    <dgm:pt modelId="{0528DADC-01DD-4154-95B0-B77059714963}" type="pres">
      <dgm:prSet presAssocID="{E5F36708-2CFD-4B6B-9976-A7EF1A8FFB08}" presName="rootText" presStyleLbl="node1" presStyleIdx="2" presStyleCnt="3"/>
      <dgm:spPr/>
    </dgm:pt>
    <dgm:pt modelId="{D738B570-1857-4E44-96A0-BED634A89F6E}" type="pres">
      <dgm:prSet presAssocID="{E5F36708-2CFD-4B6B-9976-A7EF1A8FFB08}" presName="rootConnector" presStyleLbl="node1" presStyleIdx="2" presStyleCnt="3"/>
      <dgm:spPr/>
    </dgm:pt>
    <dgm:pt modelId="{607F04DB-A666-41D6-A827-941A4451D50C}" type="pres">
      <dgm:prSet presAssocID="{E5F36708-2CFD-4B6B-9976-A7EF1A8FFB08}" presName="childShape" presStyleCnt="0"/>
      <dgm:spPr/>
    </dgm:pt>
    <dgm:pt modelId="{70B72EF9-21A7-4293-9798-49B967D6674B}" type="pres">
      <dgm:prSet presAssocID="{5B2816C2-791E-44B5-826D-9D3263E4D789}" presName="Name13" presStyleLbl="parChTrans1D2" presStyleIdx="4" presStyleCnt="6"/>
      <dgm:spPr/>
    </dgm:pt>
    <dgm:pt modelId="{42E9D2BB-6987-4036-8719-C94FBCEEBE91}" type="pres">
      <dgm:prSet presAssocID="{31F2E5DE-D0E3-48E5-B383-A6442D21F6C6}" presName="childText" presStyleLbl="bgAcc1" presStyleIdx="4" presStyleCnt="6">
        <dgm:presLayoutVars>
          <dgm:bulletEnabled val="1"/>
        </dgm:presLayoutVars>
      </dgm:prSet>
      <dgm:spPr/>
    </dgm:pt>
    <dgm:pt modelId="{1528D9D8-7033-4736-B35F-B768A0EC6B34}" type="pres">
      <dgm:prSet presAssocID="{B1CB5085-67C7-425B-9CD8-E161958F2F08}" presName="Name13" presStyleLbl="parChTrans1D2" presStyleIdx="5" presStyleCnt="6"/>
      <dgm:spPr/>
    </dgm:pt>
    <dgm:pt modelId="{21C3DA9D-161A-4F21-ACF4-7E1FD5E05982}" type="pres">
      <dgm:prSet presAssocID="{C1872EB8-AF99-4377-9C22-5002976A1F38}" presName="childText" presStyleLbl="bgAcc1" presStyleIdx="5" presStyleCnt="6">
        <dgm:presLayoutVars>
          <dgm:bulletEnabled val="1"/>
        </dgm:presLayoutVars>
      </dgm:prSet>
      <dgm:spPr/>
    </dgm:pt>
  </dgm:ptLst>
  <dgm:cxnLst>
    <dgm:cxn modelId="{CB5EDA09-652A-449E-933B-C4C1FA85C3FF}" type="presOf" srcId="{7FAEF3CE-0FA7-40B9-89FC-FC3FCF0DB89D}" destId="{5FDB45EA-B185-417C-A810-98FCACD0A4A5}" srcOrd="0" destOrd="0" presId="urn:microsoft.com/office/officeart/2005/8/layout/hierarchy3"/>
    <dgm:cxn modelId="{6A78460A-0881-49CC-A8C3-3DA221F12DEA}" type="presOf" srcId="{EA16B818-B20A-46E8-94D7-FB3995E06831}" destId="{16734866-8CCA-4B1E-9463-DBF79CDF0673}" srcOrd="1" destOrd="0" presId="urn:microsoft.com/office/officeart/2005/8/layout/hierarchy3"/>
    <dgm:cxn modelId="{338C0F0B-8319-4F98-8FF1-A59AF2F3C644}" type="presOf" srcId="{DCC4C7D1-2182-4396-B102-837996FC1302}" destId="{A4AA19DF-D3F4-4E0A-97D2-79E32D0FF9CB}" srcOrd="0" destOrd="0" presId="urn:microsoft.com/office/officeart/2005/8/layout/hierarchy3"/>
    <dgm:cxn modelId="{B2CBA30E-DE15-4596-B786-946FF41CEFB0}" srcId="{C193D40D-0110-4138-AAA3-B7FDDD31993D}" destId="{E5F36708-2CFD-4B6B-9976-A7EF1A8FFB08}" srcOrd="2" destOrd="0" parTransId="{296BC38D-6527-406C-936C-06EE45C3C68F}" sibTransId="{04E54E0D-E0C1-4F88-8166-3FA3B5F7ADCF}"/>
    <dgm:cxn modelId="{85858F19-C5C6-444C-8DA9-5042207A915C}" srcId="{7BFDFDE6-2F47-4E35-81C5-DD4299CAC0AB}" destId="{CE9278B2-1813-4DB6-93E5-8B392D0D56D0}" srcOrd="0" destOrd="0" parTransId="{1164749A-1433-426F-A16C-0FF769BA1715}" sibTransId="{0B577E65-44B9-435D-8B2F-FB39902B3AE7}"/>
    <dgm:cxn modelId="{963E7822-39E8-4F90-8F4C-A445EA3AA126}" type="presOf" srcId="{E5F36708-2CFD-4B6B-9976-A7EF1A8FFB08}" destId="{D738B570-1857-4E44-96A0-BED634A89F6E}" srcOrd="1" destOrd="0" presId="urn:microsoft.com/office/officeart/2005/8/layout/hierarchy3"/>
    <dgm:cxn modelId="{EBDA5233-FE1F-4A7C-A49D-FD833D374515}" type="presOf" srcId="{EA16B818-B20A-46E8-94D7-FB3995E06831}" destId="{FDD955AC-80A3-4E7C-BB6A-EF37855CE80D}" srcOrd="0" destOrd="0" presId="urn:microsoft.com/office/officeart/2005/8/layout/hierarchy3"/>
    <dgm:cxn modelId="{8E5BDE33-1D7B-415F-85BB-81C07964303C}" type="presOf" srcId="{AFE0F4C6-2AEA-4B47-8664-320C6278995A}" destId="{64573371-D6D5-44D7-AC5B-3B827656023A}" srcOrd="0" destOrd="0" presId="urn:microsoft.com/office/officeart/2005/8/layout/hierarchy3"/>
    <dgm:cxn modelId="{D2F0223A-F140-42AF-872C-F901C8E59B28}" type="presOf" srcId="{D863FF6E-9738-4EEE-B12F-487EC72E243E}" destId="{2C7351BB-7B98-4CA1-91C1-B21F5C0CDCF4}" srcOrd="0" destOrd="0" presId="urn:microsoft.com/office/officeart/2005/8/layout/hierarchy3"/>
    <dgm:cxn modelId="{5B7C0042-7CA1-4A89-9D25-0C70B825A5A2}" type="presOf" srcId="{B1CB5085-67C7-425B-9CD8-E161958F2F08}" destId="{1528D9D8-7033-4736-B35F-B768A0EC6B34}" srcOrd="0" destOrd="0" presId="urn:microsoft.com/office/officeart/2005/8/layout/hierarchy3"/>
    <dgm:cxn modelId="{1D42E163-DBFA-4110-B4F6-8752621A658A}" srcId="{EA16B818-B20A-46E8-94D7-FB3995E06831}" destId="{AFE0F4C6-2AEA-4B47-8664-320C6278995A}" srcOrd="1" destOrd="0" parTransId="{D863FF6E-9738-4EEE-B12F-487EC72E243E}" sibTransId="{E3EF0F2D-9556-4419-AD3B-1174DB50422E}"/>
    <dgm:cxn modelId="{79BFDD44-D14A-4067-9DC9-172B728AC1FA}" type="presOf" srcId="{E5F36708-2CFD-4B6B-9976-A7EF1A8FFB08}" destId="{0528DADC-01DD-4154-95B0-B77059714963}" srcOrd="0" destOrd="0" presId="urn:microsoft.com/office/officeart/2005/8/layout/hierarchy3"/>
    <dgm:cxn modelId="{C4D5036C-8C5F-4A34-B362-C7ADA11FC45C}" type="presOf" srcId="{C1872EB8-AF99-4377-9C22-5002976A1F38}" destId="{21C3DA9D-161A-4F21-ACF4-7E1FD5E05982}" srcOrd="0" destOrd="0" presId="urn:microsoft.com/office/officeart/2005/8/layout/hierarchy3"/>
    <dgm:cxn modelId="{4EAF8B6C-31E7-43DE-AB30-4F1E5FC35672}" srcId="{E5F36708-2CFD-4B6B-9976-A7EF1A8FFB08}" destId="{C1872EB8-AF99-4377-9C22-5002976A1F38}" srcOrd="1" destOrd="0" parTransId="{B1CB5085-67C7-425B-9CD8-E161958F2F08}" sibTransId="{1BED4752-9BF7-4906-A112-55FE2BDEC26A}"/>
    <dgm:cxn modelId="{D29C3256-8EAF-4B8B-8AD5-3E9399A60CBC}" type="presOf" srcId="{31F2E5DE-D0E3-48E5-B383-A6442D21F6C6}" destId="{42E9D2BB-6987-4036-8719-C94FBCEEBE91}" srcOrd="0" destOrd="0" presId="urn:microsoft.com/office/officeart/2005/8/layout/hierarchy3"/>
    <dgm:cxn modelId="{CD2A6E7B-7DAB-4C10-A618-77ECE187B3B5}" type="presOf" srcId="{5A2EE625-E11E-4B98-98A0-7FCDD75EC051}" destId="{B2175E68-FEE3-45C1-8061-FCD8C3C4FC8E}" srcOrd="0" destOrd="0" presId="urn:microsoft.com/office/officeart/2005/8/layout/hierarchy3"/>
    <dgm:cxn modelId="{CC9B1A81-2AB0-4AFF-95AE-10FC2ADAB81D}" type="presOf" srcId="{7BFDFDE6-2F47-4E35-81C5-DD4299CAC0AB}" destId="{ED580720-64A6-42B7-BA6E-A2F54818EB64}" srcOrd="1" destOrd="0" presId="urn:microsoft.com/office/officeart/2005/8/layout/hierarchy3"/>
    <dgm:cxn modelId="{6C5D318D-047B-4DDD-83B8-D75D6615F767}" srcId="{E5F36708-2CFD-4B6B-9976-A7EF1A8FFB08}" destId="{31F2E5DE-D0E3-48E5-B383-A6442D21F6C6}" srcOrd="0" destOrd="0" parTransId="{5B2816C2-791E-44B5-826D-9D3263E4D789}" sibTransId="{7EA7B816-F2A6-4FDF-B6D4-6DB98914BBBE}"/>
    <dgm:cxn modelId="{065D6497-E310-4476-98DC-BE6518EEB010}" type="presOf" srcId="{7BFDFDE6-2F47-4E35-81C5-DD4299CAC0AB}" destId="{5A6DC100-8C71-433E-B585-101D9E1C44D6}" srcOrd="0" destOrd="0" presId="urn:microsoft.com/office/officeart/2005/8/layout/hierarchy3"/>
    <dgm:cxn modelId="{334C9298-B811-4ED5-8F8A-68D3F18EFF9E}" type="presOf" srcId="{C193D40D-0110-4138-AAA3-B7FDDD31993D}" destId="{0BC7698F-AE20-4ED8-AAE2-4E14D5583C15}" srcOrd="0" destOrd="0" presId="urn:microsoft.com/office/officeart/2005/8/layout/hierarchy3"/>
    <dgm:cxn modelId="{3C0C07A6-8B9A-4EEA-81AA-B50D9E458840}" type="presOf" srcId="{1164749A-1433-426F-A16C-0FF769BA1715}" destId="{317246FE-CE7E-436E-A0E0-3E74496D407C}" srcOrd="0" destOrd="0" presId="urn:microsoft.com/office/officeart/2005/8/layout/hierarchy3"/>
    <dgm:cxn modelId="{923BA9AB-8C11-4469-9417-2F6D64F1B1A4}" srcId="{EA16B818-B20A-46E8-94D7-FB3995E06831}" destId="{7FAEF3CE-0FA7-40B9-89FC-FC3FCF0DB89D}" srcOrd="0" destOrd="0" parTransId="{43D11122-BE05-485B-A0D6-7429C695422F}" sibTransId="{6087CA0B-6A92-419A-9F9F-F56FBF6F86DA}"/>
    <dgm:cxn modelId="{B05D39B5-714D-436C-8491-C6E3320FE1DC}" srcId="{7BFDFDE6-2F47-4E35-81C5-DD4299CAC0AB}" destId="{DCC4C7D1-2182-4396-B102-837996FC1302}" srcOrd="1" destOrd="0" parTransId="{5A2EE625-E11E-4B98-98A0-7FCDD75EC051}" sibTransId="{790CD5D0-4108-40F4-96D5-2C8890090A63}"/>
    <dgm:cxn modelId="{3B77ABC1-CFDC-40F0-A203-4A8C18BD860B}" type="presOf" srcId="{CE9278B2-1813-4DB6-93E5-8B392D0D56D0}" destId="{4FD626D2-B40D-4161-AE6B-F3F3D7D76B05}" srcOrd="0" destOrd="0" presId="urn:microsoft.com/office/officeart/2005/8/layout/hierarchy3"/>
    <dgm:cxn modelId="{944C0DDA-8D68-4480-BEE4-E0B95701D531}" type="presOf" srcId="{43D11122-BE05-485B-A0D6-7429C695422F}" destId="{F6922D0B-8E86-4D76-89A7-B853DF5EC44F}" srcOrd="0" destOrd="0" presId="urn:microsoft.com/office/officeart/2005/8/layout/hierarchy3"/>
    <dgm:cxn modelId="{1B761DDC-0183-4336-B0CD-E8E79555C226}" type="presOf" srcId="{5B2816C2-791E-44B5-826D-9D3263E4D789}" destId="{70B72EF9-21A7-4293-9798-49B967D6674B}" srcOrd="0" destOrd="0" presId="urn:microsoft.com/office/officeart/2005/8/layout/hierarchy3"/>
    <dgm:cxn modelId="{802425F0-E477-4D3F-9A97-7B5F75527A70}" srcId="{C193D40D-0110-4138-AAA3-B7FDDD31993D}" destId="{EA16B818-B20A-46E8-94D7-FB3995E06831}" srcOrd="1" destOrd="0" parTransId="{9380169A-E9B9-4561-8A25-394E7197F4C5}" sibTransId="{B4BBA090-8D43-4F68-935B-C3ABF533E299}"/>
    <dgm:cxn modelId="{C9F266FB-3DCA-4D0D-AA47-7EBABDFBD167}" srcId="{C193D40D-0110-4138-AAA3-B7FDDD31993D}" destId="{7BFDFDE6-2F47-4E35-81C5-DD4299CAC0AB}" srcOrd="0" destOrd="0" parTransId="{055B4170-8837-4CD1-ACF8-FBF75ABDE2C4}" sibTransId="{2DDE7843-EC52-4BE4-8133-DAF912A9ADDB}"/>
    <dgm:cxn modelId="{8460E000-09B3-4413-BC22-7F695A099CB3}" type="presParOf" srcId="{0BC7698F-AE20-4ED8-AAE2-4E14D5583C15}" destId="{E2BE838E-18AA-470D-818F-43ECA447E8F0}" srcOrd="0" destOrd="0" presId="urn:microsoft.com/office/officeart/2005/8/layout/hierarchy3"/>
    <dgm:cxn modelId="{9EEEF25C-3F12-4BC0-A9F6-802F9EA38904}" type="presParOf" srcId="{E2BE838E-18AA-470D-818F-43ECA447E8F0}" destId="{D08883A2-857E-4635-89F5-FEF10327245F}" srcOrd="0" destOrd="0" presId="urn:microsoft.com/office/officeart/2005/8/layout/hierarchy3"/>
    <dgm:cxn modelId="{E841CB2B-825E-4737-A589-5C19C4F9CE57}" type="presParOf" srcId="{D08883A2-857E-4635-89F5-FEF10327245F}" destId="{5A6DC100-8C71-433E-B585-101D9E1C44D6}" srcOrd="0" destOrd="0" presId="urn:microsoft.com/office/officeart/2005/8/layout/hierarchy3"/>
    <dgm:cxn modelId="{2C9028B7-C197-498A-8B13-A95DA1BE2B40}" type="presParOf" srcId="{D08883A2-857E-4635-89F5-FEF10327245F}" destId="{ED580720-64A6-42B7-BA6E-A2F54818EB64}" srcOrd="1" destOrd="0" presId="urn:microsoft.com/office/officeart/2005/8/layout/hierarchy3"/>
    <dgm:cxn modelId="{55DB30F3-F2FF-4AF8-8318-23FC4687DE0E}" type="presParOf" srcId="{E2BE838E-18AA-470D-818F-43ECA447E8F0}" destId="{EE9F262D-08E7-4C74-8EB5-2FA658F70264}" srcOrd="1" destOrd="0" presId="urn:microsoft.com/office/officeart/2005/8/layout/hierarchy3"/>
    <dgm:cxn modelId="{B86678DB-AF5A-47D1-AF9D-AD5A94F8A7CF}" type="presParOf" srcId="{EE9F262D-08E7-4C74-8EB5-2FA658F70264}" destId="{317246FE-CE7E-436E-A0E0-3E74496D407C}" srcOrd="0" destOrd="0" presId="urn:microsoft.com/office/officeart/2005/8/layout/hierarchy3"/>
    <dgm:cxn modelId="{2883AC16-AA6C-4A82-8995-F24F0DF77126}" type="presParOf" srcId="{EE9F262D-08E7-4C74-8EB5-2FA658F70264}" destId="{4FD626D2-B40D-4161-AE6B-F3F3D7D76B05}" srcOrd="1" destOrd="0" presId="urn:microsoft.com/office/officeart/2005/8/layout/hierarchy3"/>
    <dgm:cxn modelId="{C8DA8E7B-5084-43B0-B4B4-3425CF5FF7CC}" type="presParOf" srcId="{EE9F262D-08E7-4C74-8EB5-2FA658F70264}" destId="{B2175E68-FEE3-45C1-8061-FCD8C3C4FC8E}" srcOrd="2" destOrd="0" presId="urn:microsoft.com/office/officeart/2005/8/layout/hierarchy3"/>
    <dgm:cxn modelId="{95D01022-DD6C-497B-A65C-C16F36B5291B}" type="presParOf" srcId="{EE9F262D-08E7-4C74-8EB5-2FA658F70264}" destId="{A4AA19DF-D3F4-4E0A-97D2-79E32D0FF9CB}" srcOrd="3" destOrd="0" presId="urn:microsoft.com/office/officeart/2005/8/layout/hierarchy3"/>
    <dgm:cxn modelId="{5BC7C0DE-34DF-4DAB-84E0-4F18C9142D3C}" type="presParOf" srcId="{0BC7698F-AE20-4ED8-AAE2-4E14D5583C15}" destId="{2A692CCB-73B7-4164-88D5-E20530832916}" srcOrd="1" destOrd="0" presId="urn:microsoft.com/office/officeart/2005/8/layout/hierarchy3"/>
    <dgm:cxn modelId="{34F27BF8-ED35-459B-AD0D-FFDE7D2BE4EE}" type="presParOf" srcId="{2A692CCB-73B7-4164-88D5-E20530832916}" destId="{D4406DA7-B73C-44FF-9C49-DD118AC2E638}" srcOrd="0" destOrd="0" presId="urn:microsoft.com/office/officeart/2005/8/layout/hierarchy3"/>
    <dgm:cxn modelId="{163912CD-8430-4553-9A30-F0BB92D27EBE}" type="presParOf" srcId="{D4406DA7-B73C-44FF-9C49-DD118AC2E638}" destId="{FDD955AC-80A3-4E7C-BB6A-EF37855CE80D}" srcOrd="0" destOrd="0" presId="urn:microsoft.com/office/officeart/2005/8/layout/hierarchy3"/>
    <dgm:cxn modelId="{C7823AB9-6B88-4D9C-BF17-523447595140}" type="presParOf" srcId="{D4406DA7-B73C-44FF-9C49-DD118AC2E638}" destId="{16734866-8CCA-4B1E-9463-DBF79CDF0673}" srcOrd="1" destOrd="0" presId="urn:microsoft.com/office/officeart/2005/8/layout/hierarchy3"/>
    <dgm:cxn modelId="{B80837F9-006C-4699-A767-3E42BAFCB638}" type="presParOf" srcId="{2A692CCB-73B7-4164-88D5-E20530832916}" destId="{BDBA68FA-91F8-40D5-B8CC-160216B0424C}" srcOrd="1" destOrd="0" presId="urn:microsoft.com/office/officeart/2005/8/layout/hierarchy3"/>
    <dgm:cxn modelId="{FF6DE39D-4FF9-474F-97A0-83FAB841F826}" type="presParOf" srcId="{BDBA68FA-91F8-40D5-B8CC-160216B0424C}" destId="{F6922D0B-8E86-4D76-89A7-B853DF5EC44F}" srcOrd="0" destOrd="0" presId="urn:microsoft.com/office/officeart/2005/8/layout/hierarchy3"/>
    <dgm:cxn modelId="{3D4D1424-C4FC-42F9-8009-A4ADA6D654BA}" type="presParOf" srcId="{BDBA68FA-91F8-40D5-B8CC-160216B0424C}" destId="{5FDB45EA-B185-417C-A810-98FCACD0A4A5}" srcOrd="1" destOrd="0" presId="urn:microsoft.com/office/officeart/2005/8/layout/hierarchy3"/>
    <dgm:cxn modelId="{8ED6AC12-BDC6-4C3E-A1BC-DA064F714708}" type="presParOf" srcId="{BDBA68FA-91F8-40D5-B8CC-160216B0424C}" destId="{2C7351BB-7B98-4CA1-91C1-B21F5C0CDCF4}" srcOrd="2" destOrd="0" presId="urn:microsoft.com/office/officeart/2005/8/layout/hierarchy3"/>
    <dgm:cxn modelId="{0B9E8F2F-95CE-4247-895C-9E7C3CA0CF9B}" type="presParOf" srcId="{BDBA68FA-91F8-40D5-B8CC-160216B0424C}" destId="{64573371-D6D5-44D7-AC5B-3B827656023A}" srcOrd="3" destOrd="0" presId="urn:microsoft.com/office/officeart/2005/8/layout/hierarchy3"/>
    <dgm:cxn modelId="{63F2A188-1E81-4DF9-8A16-D39B7EDA493F}" type="presParOf" srcId="{0BC7698F-AE20-4ED8-AAE2-4E14D5583C15}" destId="{1526332C-1DCB-4780-A448-9663E8790840}" srcOrd="2" destOrd="0" presId="urn:microsoft.com/office/officeart/2005/8/layout/hierarchy3"/>
    <dgm:cxn modelId="{F8DF0FB3-AD09-4A19-BCAF-DE52DA0D7BDC}" type="presParOf" srcId="{1526332C-1DCB-4780-A448-9663E8790840}" destId="{9E5993AF-7DAB-4FBD-92F4-9B53D6DA11E1}" srcOrd="0" destOrd="0" presId="urn:microsoft.com/office/officeart/2005/8/layout/hierarchy3"/>
    <dgm:cxn modelId="{1A1F3ABA-B003-49F5-AF52-EB9D6AA5F4B5}" type="presParOf" srcId="{9E5993AF-7DAB-4FBD-92F4-9B53D6DA11E1}" destId="{0528DADC-01DD-4154-95B0-B77059714963}" srcOrd="0" destOrd="0" presId="urn:microsoft.com/office/officeart/2005/8/layout/hierarchy3"/>
    <dgm:cxn modelId="{3AF4900E-9F37-4E00-9B72-400982D666F0}" type="presParOf" srcId="{9E5993AF-7DAB-4FBD-92F4-9B53D6DA11E1}" destId="{D738B570-1857-4E44-96A0-BED634A89F6E}" srcOrd="1" destOrd="0" presId="urn:microsoft.com/office/officeart/2005/8/layout/hierarchy3"/>
    <dgm:cxn modelId="{8EFA716E-4D1A-4986-94F3-D9311BD07491}" type="presParOf" srcId="{1526332C-1DCB-4780-A448-9663E8790840}" destId="{607F04DB-A666-41D6-A827-941A4451D50C}" srcOrd="1" destOrd="0" presId="urn:microsoft.com/office/officeart/2005/8/layout/hierarchy3"/>
    <dgm:cxn modelId="{B5DE28BA-D045-4F5A-AD96-9315C1006FBB}" type="presParOf" srcId="{607F04DB-A666-41D6-A827-941A4451D50C}" destId="{70B72EF9-21A7-4293-9798-49B967D6674B}" srcOrd="0" destOrd="0" presId="urn:microsoft.com/office/officeart/2005/8/layout/hierarchy3"/>
    <dgm:cxn modelId="{09DDEFAA-BF26-4FCF-A275-CB594E99A54C}" type="presParOf" srcId="{607F04DB-A666-41D6-A827-941A4451D50C}" destId="{42E9D2BB-6987-4036-8719-C94FBCEEBE91}" srcOrd="1" destOrd="0" presId="urn:microsoft.com/office/officeart/2005/8/layout/hierarchy3"/>
    <dgm:cxn modelId="{5724ECE0-526A-423E-9CC5-9471B21EC82B}" type="presParOf" srcId="{607F04DB-A666-41D6-A827-941A4451D50C}" destId="{1528D9D8-7033-4736-B35F-B768A0EC6B34}" srcOrd="2" destOrd="0" presId="urn:microsoft.com/office/officeart/2005/8/layout/hierarchy3"/>
    <dgm:cxn modelId="{EF79B7E4-B137-4217-8499-B378042EDEA8}" type="presParOf" srcId="{607F04DB-A666-41D6-A827-941A4451D50C}" destId="{21C3DA9D-161A-4F21-ACF4-7E1FD5E0598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93D40D-0110-4138-AAA3-B7FDDD31993D}"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7BFDFDE6-2F47-4E35-81C5-DD4299CAC0AB}">
      <dgm:prSet/>
      <dgm:spPr>
        <a:solidFill>
          <a:srgbClr val="00B0F0"/>
        </a:solidFill>
      </dgm:spPr>
      <dgm:t>
        <a:bodyPr/>
        <a:lstStyle/>
        <a:p>
          <a:pPr rtl="0"/>
          <a:r>
            <a:rPr lang="en-US" dirty="0"/>
            <a:t>HOPE Scholarship</a:t>
          </a:r>
        </a:p>
      </dgm:t>
    </dgm:pt>
    <dgm:pt modelId="{055B4170-8837-4CD1-ACF8-FBF75ABDE2C4}" type="parTrans" cxnId="{C9F266FB-3DCA-4D0D-AA47-7EBABDFBD167}">
      <dgm:prSet/>
      <dgm:spPr/>
      <dgm:t>
        <a:bodyPr/>
        <a:lstStyle/>
        <a:p>
          <a:endParaRPr lang="en-US"/>
        </a:p>
      </dgm:t>
    </dgm:pt>
    <dgm:pt modelId="{2DDE7843-EC52-4BE4-8133-DAF912A9ADDB}" type="sibTrans" cxnId="{C9F266FB-3DCA-4D0D-AA47-7EBABDFBD167}">
      <dgm:prSet/>
      <dgm:spPr/>
      <dgm:t>
        <a:bodyPr/>
        <a:lstStyle/>
        <a:p>
          <a:endParaRPr lang="en-US"/>
        </a:p>
      </dgm:t>
    </dgm:pt>
    <dgm:pt modelId="{CE9278B2-1813-4DB6-93E5-8B392D0D56D0}">
      <dgm:prSet/>
      <dgm:spPr/>
      <dgm:t>
        <a:bodyPr/>
        <a:lstStyle/>
        <a:p>
          <a:pPr rtl="0"/>
          <a:r>
            <a:rPr lang="en-US" dirty="0"/>
            <a:t>21 ACT/SAT or 3.0 GPA</a:t>
          </a:r>
        </a:p>
      </dgm:t>
    </dgm:pt>
    <dgm:pt modelId="{1164749A-1433-426F-A16C-0FF769BA1715}" type="parTrans" cxnId="{85858F19-C5C6-444C-8DA9-5042207A915C}">
      <dgm:prSet/>
      <dgm:spPr/>
      <dgm:t>
        <a:bodyPr/>
        <a:lstStyle/>
        <a:p>
          <a:endParaRPr lang="en-US"/>
        </a:p>
      </dgm:t>
    </dgm:pt>
    <dgm:pt modelId="{0B577E65-44B9-435D-8B2F-FB39902B3AE7}" type="sibTrans" cxnId="{85858F19-C5C6-444C-8DA9-5042207A915C}">
      <dgm:prSet/>
      <dgm:spPr/>
      <dgm:t>
        <a:bodyPr/>
        <a:lstStyle/>
        <a:p>
          <a:endParaRPr lang="en-US"/>
        </a:p>
      </dgm:t>
    </dgm:pt>
    <dgm:pt modelId="{DCC4C7D1-2182-4396-B102-837996FC1302}">
      <dgm:prSet/>
      <dgm:spPr/>
      <dgm:t>
        <a:bodyPr/>
        <a:lstStyle/>
        <a:p>
          <a:pPr rtl="0"/>
          <a:r>
            <a:rPr lang="en-US" dirty="0"/>
            <a:t>$2,250/$2,850 per semester</a:t>
          </a:r>
        </a:p>
      </dgm:t>
    </dgm:pt>
    <dgm:pt modelId="{5A2EE625-E11E-4B98-98A0-7FCDD75EC051}" type="parTrans" cxnId="{B05D39B5-714D-436C-8491-C6E3320FE1DC}">
      <dgm:prSet/>
      <dgm:spPr/>
      <dgm:t>
        <a:bodyPr/>
        <a:lstStyle/>
        <a:p>
          <a:endParaRPr lang="en-US"/>
        </a:p>
      </dgm:t>
    </dgm:pt>
    <dgm:pt modelId="{790CD5D0-4108-40F4-96D5-2C8890090A63}" type="sibTrans" cxnId="{B05D39B5-714D-436C-8491-C6E3320FE1DC}">
      <dgm:prSet/>
      <dgm:spPr/>
      <dgm:t>
        <a:bodyPr/>
        <a:lstStyle/>
        <a:p>
          <a:endParaRPr lang="en-US"/>
        </a:p>
      </dgm:t>
    </dgm:pt>
    <dgm:pt modelId="{EA16B818-B20A-46E8-94D7-FB3995E06831}">
      <dgm:prSet/>
      <dgm:spPr>
        <a:solidFill>
          <a:srgbClr val="FF9F99"/>
        </a:solidFill>
      </dgm:spPr>
      <dgm:t>
        <a:bodyPr/>
        <a:lstStyle/>
        <a:p>
          <a:pPr rtl="0"/>
          <a:r>
            <a:rPr lang="en-US" dirty="0"/>
            <a:t>Aspire</a:t>
          </a:r>
          <a:br>
            <a:rPr lang="en-US" dirty="0"/>
          </a:br>
          <a:r>
            <a:rPr lang="en-US" b="1" baseline="30000" dirty="0"/>
            <a:t>HOPE Supplement</a:t>
          </a:r>
          <a:r>
            <a:rPr lang="en-US" dirty="0"/>
            <a:t> </a:t>
          </a:r>
        </a:p>
      </dgm:t>
    </dgm:pt>
    <dgm:pt modelId="{9380169A-E9B9-4561-8A25-394E7197F4C5}" type="parTrans" cxnId="{802425F0-E477-4D3F-9A97-7B5F75527A70}">
      <dgm:prSet/>
      <dgm:spPr/>
      <dgm:t>
        <a:bodyPr/>
        <a:lstStyle/>
        <a:p>
          <a:endParaRPr lang="en-US"/>
        </a:p>
      </dgm:t>
    </dgm:pt>
    <dgm:pt modelId="{B4BBA090-8D43-4F68-935B-C3ABF533E299}" type="sibTrans" cxnId="{802425F0-E477-4D3F-9A97-7B5F75527A70}">
      <dgm:prSet/>
      <dgm:spPr/>
      <dgm:t>
        <a:bodyPr/>
        <a:lstStyle/>
        <a:p>
          <a:endParaRPr lang="en-US"/>
        </a:p>
      </dgm:t>
    </dgm:pt>
    <dgm:pt modelId="{7FAEF3CE-0FA7-40B9-89FC-FC3FCF0DB89D}">
      <dgm:prSet/>
      <dgm:spPr/>
      <dgm:t>
        <a:bodyPr/>
        <a:lstStyle/>
        <a:p>
          <a:pPr rtl="0"/>
          <a:r>
            <a:rPr lang="en-US" dirty="0"/>
            <a:t>Parents AGI ≤$36,000</a:t>
          </a:r>
        </a:p>
      </dgm:t>
    </dgm:pt>
    <dgm:pt modelId="{43D11122-BE05-485B-A0D6-7429C695422F}" type="parTrans" cxnId="{923BA9AB-8C11-4469-9417-2F6D64F1B1A4}">
      <dgm:prSet/>
      <dgm:spPr/>
      <dgm:t>
        <a:bodyPr/>
        <a:lstStyle/>
        <a:p>
          <a:endParaRPr lang="en-US"/>
        </a:p>
      </dgm:t>
    </dgm:pt>
    <dgm:pt modelId="{6087CA0B-6A92-419A-9F9F-F56FBF6F86DA}" type="sibTrans" cxnId="{923BA9AB-8C11-4469-9417-2F6D64F1B1A4}">
      <dgm:prSet/>
      <dgm:spPr/>
      <dgm:t>
        <a:bodyPr/>
        <a:lstStyle/>
        <a:p>
          <a:endParaRPr lang="en-US"/>
        </a:p>
      </dgm:t>
    </dgm:pt>
    <dgm:pt modelId="{AFE0F4C6-2AEA-4B47-8664-320C6278995A}">
      <dgm:prSet/>
      <dgm:spPr/>
      <dgm:t>
        <a:bodyPr/>
        <a:lstStyle/>
        <a:p>
          <a:pPr rtl="0"/>
          <a:r>
            <a:rPr lang="en-US" dirty="0"/>
            <a:t>+$750 per semester</a:t>
          </a:r>
        </a:p>
      </dgm:t>
    </dgm:pt>
    <dgm:pt modelId="{D863FF6E-9738-4EEE-B12F-487EC72E243E}" type="parTrans" cxnId="{1D42E163-DBFA-4110-B4F6-8752621A658A}">
      <dgm:prSet/>
      <dgm:spPr/>
      <dgm:t>
        <a:bodyPr/>
        <a:lstStyle/>
        <a:p>
          <a:endParaRPr lang="en-US"/>
        </a:p>
      </dgm:t>
    </dgm:pt>
    <dgm:pt modelId="{E3EF0F2D-9556-4419-AD3B-1174DB50422E}" type="sibTrans" cxnId="{1D42E163-DBFA-4110-B4F6-8752621A658A}">
      <dgm:prSet/>
      <dgm:spPr/>
      <dgm:t>
        <a:bodyPr/>
        <a:lstStyle/>
        <a:p>
          <a:endParaRPr lang="en-US"/>
        </a:p>
      </dgm:t>
    </dgm:pt>
    <dgm:pt modelId="{E5F36708-2CFD-4B6B-9976-A7EF1A8FFB08}">
      <dgm:prSet/>
      <dgm:spPr>
        <a:solidFill>
          <a:srgbClr val="00B0F0"/>
        </a:solidFill>
      </dgm:spPr>
      <dgm:t>
        <a:bodyPr/>
        <a:lstStyle/>
        <a:p>
          <a:pPr rtl="0"/>
          <a:r>
            <a:rPr lang="en-US" dirty="0"/>
            <a:t>GAMS</a:t>
          </a:r>
          <a:br>
            <a:rPr lang="en-US" dirty="0"/>
          </a:br>
          <a:r>
            <a:rPr lang="en-US" b="1" baseline="30000" dirty="0"/>
            <a:t>HOPE Supplement</a:t>
          </a:r>
          <a:endParaRPr lang="en-US" dirty="0"/>
        </a:p>
      </dgm:t>
    </dgm:pt>
    <dgm:pt modelId="{296BC38D-6527-406C-936C-06EE45C3C68F}" type="parTrans" cxnId="{B2CBA30E-DE15-4596-B786-946FF41CEFB0}">
      <dgm:prSet/>
      <dgm:spPr/>
      <dgm:t>
        <a:bodyPr/>
        <a:lstStyle/>
        <a:p>
          <a:endParaRPr lang="en-US"/>
        </a:p>
      </dgm:t>
    </dgm:pt>
    <dgm:pt modelId="{04E54E0D-E0C1-4F88-8166-3FA3B5F7ADCF}" type="sibTrans" cxnId="{B2CBA30E-DE15-4596-B786-946FF41CEFB0}">
      <dgm:prSet/>
      <dgm:spPr/>
      <dgm:t>
        <a:bodyPr/>
        <a:lstStyle/>
        <a:p>
          <a:endParaRPr lang="en-US"/>
        </a:p>
      </dgm:t>
    </dgm:pt>
    <dgm:pt modelId="{31F2E5DE-D0E3-48E5-B383-A6442D21F6C6}">
      <dgm:prSet/>
      <dgm:spPr/>
      <dgm:t>
        <a:bodyPr/>
        <a:lstStyle/>
        <a:p>
          <a:pPr rtl="0"/>
          <a:r>
            <a:rPr lang="en-US" dirty="0"/>
            <a:t>29 ACT/SAT &amp; 3.75 GPA</a:t>
          </a:r>
        </a:p>
      </dgm:t>
    </dgm:pt>
    <dgm:pt modelId="{5B2816C2-791E-44B5-826D-9D3263E4D789}" type="parTrans" cxnId="{6C5D318D-047B-4DDD-83B8-D75D6615F767}">
      <dgm:prSet/>
      <dgm:spPr/>
      <dgm:t>
        <a:bodyPr/>
        <a:lstStyle/>
        <a:p>
          <a:endParaRPr lang="en-US"/>
        </a:p>
      </dgm:t>
    </dgm:pt>
    <dgm:pt modelId="{7EA7B816-F2A6-4FDF-B6D4-6DB98914BBBE}" type="sibTrans" cxnId="{6C5D318D-047B-4DDD-83B8-D75D6615F767}">
      <dgm:prSet/>
      <dgm:spPr/>
      <dgm:t>
        <a:bodyPr/>
        <a:lstStyle/>
        <a:p>
          <a:endParaRPr lang="en-US"/>
        </a:p>
      </dgm:t>
    </dgm:pt>
    <dgm:pt modelId="{C1872EB8-AF99-4377-9C22-5002976A1F38}">
      <dgm:prSet/>
      <dgm:spPr/>
      <dgm:t>
        <a:bodyPr/>
        <a:lstStyle/>
        <a:p>
          <a:pPr rtl="0"/>
          <a:r>
            <a:rPr lang="en-US" dirty="0"/>
            <a:t>+$500 per semester</a:t>
          </a:r>
        </a:p>
      </dgm:t>
    </dgm:pt>
    <dgm:pt modelId="{B1CB5085-67C7-425B-9CD8-E161958F2F08}" type="parTrans" cxnId="{4EAF8B6C-31E7-43DE-AB30-4F1E5FC35672}">
      <dgm:prSet/>
      <dgm:spPr/>
      <dgm:t>
        <a:bodyPr/>
        <a:lstStyle/>
        <a:p>
          <a:endParaRPr lang="en-US"/>
        </a:p>
      </dgm:t>
    </dgm:pt>
    <dgm:pt modelId="{1BED4752-9BF7-4906-A112-55FE2BDEC26A}" type="sibTrans" cxnId="{4EAF8B6C-31E7-43DE-AB30-4F1E5FC35672}">
      <dgm:prSet/>
      <dgm:spPr/>
      <dgm:t>
        <a:bodyPr/>
        <a:lstStyle/>
        <a:p>
          <a:endParaRPr lang="en-US"/>
        </a:p>
      </dgm:t>
    </dgm:pt>
    <dgm:pt modelId="{0BC7698F-AE20-4ED8-AAE2-4E14D5583C15}" type="pres">
      <dgm:prSet presAssocID="{C193D40D-0110-4138-AAA3-B7FDDD31993D}" presName="diagram" presStyleCnt="0">
        <dgm:presLayoutVars>
          <dgm:chPref val="1"/>
          <dgm:dir/>
          <dgm:animOne val="branch"/>
          <dgm:animLvl val="lvl"/>
          <dgm:resizeHandles/>
        </dgm:presLayoutVars>
      </dgm:prSet>
      <dgm:spPr/>
    </dgm:pt>
    <dgm:pt modelId="{E2BE838E-18AA-470D-818F-43ECA447E8F0}" type="pres">
      <dgm:prSet presAssocID="{7BFDFDE6-2F47-4E35-81C5-DD4299CAC0AB}" presName="root" presStyleCnt="0"/>
      <dgm:spPr/>
    </dgm:pt>
    <dgm:pt modelId="{D08883A2-857E-4635-89F5-FEF10327245F}" type="pres">
      <dgm:prSet presAssocID="{7BFDFDE6-2F47-4E35-81C5-DD4299CAC0AB}" presName="rootComposite" presStyleCnt="0"/>
      <dgm:spPr/>
    </dgm:pt>
    <dgm:pt modelId="{5A6DC100-8C71-433E-B585-101D9E1C44D6}" type="pres">
      <dgm:prSet presAssocID="{7BFDFDE6-2F47-4E35-81C5-DD4299CAC0AB}" presName="rootText" presStyleLbl="node1" presStyleIdx="0" presStyleCnt="3"/>
      <dgm:spPr/>
    </dgm:pt>
    <dgm:pt modelId="{ED580720-64A6-42B7-BA6E-A2F54818EB64}" type="pres">
      <dgm:prSet presAssocID="{7BFDFDE6-2F47-4E35-81C5-DD4299CAC0AB}" presName="rootConnector" presStyleLbl="node1" presStyleIdx="0" presStyleCnt="3"/>
      <dgm:spPr/>
    </dgm:pt>
    <dgm:pt modelId="{EE9F262D-08E7-4C74-8EB5-2FA658F70264}" type="pres">
      <dgm:prSet presAssocID="{7BFDFDE6-2F47-4E35-81C5-DD4299CAC0AB}" presName="childShape" presStyleCnt="0"/>
      <dgm:spPr/>
    </dgm:pt>
    <dgm:pt modelId="{317246FE-CE7E-436E-A0E0-3E74496D407C}" type="pres">
      <dgm:prSet presAssocID="{1164749A-1433-426F-A16C-0FF769BA1715}" presName="Name13" presStyleLbl="parChTrans1D2" presStyleIdx="0" presStyleCnt="6"/>
      <dgm:spPr/>
    </dgm:pt>
    <dgm:pt modelId="{4FD626D2-B40D-4161-AE6B-F3F3D7D76B05}" type="pres">
      <dgm:prSet presAssocID="{CE9278B2-1813-4DB6-93E5-8B392D0D56D0}" presName="childText" presStyleLbl="bgAcc1" presStyleIdx="0" presStyleCnt="6">
        <dgm:presLayoutVars>
          <dgm:bulletEnabled val="1"/>
        </dgm:presLayoutVars>
      </dgm:prSet>
      <dgm:spPr/>
    </dgm:pt>
    <dgm:pt modelId="{B2175E68-FEE3-45C1-8061-FCD8C3C4FC8E}" type="pres">
      <dgm:prSet presAssocID="{5A2EE625-E11E-4B98-98A0-7FCDD75EC051}" presName="Name13" presStyleLbl="parChTrans1D2" presStyleIdx="1" presStyleCnt="6"/>
      <dgm:spPr/>
    </dgm:pt>
    <dgm:pt modelId="{A4AA19DF-D3F4-4E0A-97D2-79E32D0FF9CB}" type="pres">
      <dgm:prSet presAssocID="{DCC4C7D1-2182-4396-B102-837996FC1302}" presName="childText" presStyleLbl="bgAcc1" presStyleIdx="1" presStyleCnt="6">
        <dgm:presLayoutVars>
          <dgm:bulletEnabled val="1"/>
        </dgm:presLayoutVars>
      </dgm:prSet>
      <dgm:spPr/>
    </dgm:pt>
    <dgm:pt modelId="{2A692CCB-73B7-4164-88D5-E20530832916}" type="pres">
      <dgm:prSet presAssocID="{EA16B818-B20A-46E8-94D7-FB3995E06831}" presName="root" presStyleCnt="0"/>
      <dgm:spPr/>
    </dgm:pt>
    <dgm:pt modelId="{D4406DA7-B73C-44FF-9C49-DD118AC2E638}" type="pres">
      <dgm:prSet presAssocID="{EA16B818-B20A-46E8-94D7-FB3995E06831}" presName="rootComposite" presStyleCnt="0"/>
      <dgm:spPr/>
    </dgm:pt>
    <dgm:pt modelId="{FDD955AC-80A3-4E7C-BB6A-EF37855CE80D}" type="pres">
      <dgm:prSet presAssocID="{EA16B818-B20A-46E8-94D7-FB3995E06831}" presName="rootText" presStyleLbl="node1" presStyleIdx="1" presStyleCnt="3"/>
      <dgm:spPr/>
    </dgm:pt>
    <dgm:pt modelId="{16734866-8CCA-4B1E-9463-DBF79CDF0673}" type="pres">
      <dgm:prSet presAssocID="{EA16B818-B20A-46E8-94D7-FB3995E06831}" presName="rootConnector" presStyleLbl="node1" presStyleIdx="1" presStyleCnt="3"/>
      <dgm:spPr/>
    </dgm:pt>
    <dgm:pt modelId="{BDBA68FA-91F8-40D5-B8CC-160216B0424C}" type="pres">
      <dgm:prSet presAssocID="{EA16B818-B20A-46E8-94D7-FB3995E06831}" presName="childShape" presStyleCnt="0"/>
      <dgm:spPr/>
    </dgm:pt>
    <dgm:pt modelId="{F6922D0B-8E86-4D76-89A7-B853DF5EC44F}" type="pres">
      <dgm:prSet presAssocID="{43D11122-BE05-485B-A0D6-7429C695422F}" presName="Name13" presStyleLbl="parChTrans1D2" presStyleIdx="2" presStyleCnt="6"/>
      <dgm:spPr/>
    </dgm:pt>
    <dgm:pt modelId="{5FDB45EA-B185-417C-A810-98FCACD0A4A5}" type="pres">
      <dgm:prSet presAssocID="{7FAEF3CE-0FA7-40B9-89FC-FC3FCF0DB89D}" presName="childText" presStyleLbl="bgAcc1" presStyleIdx="2" presStyleCnt="6">
        <dgm:presLayoutVars>
          <dgm:bulletEnabled val="1"/>
        </dgm:presLayoutVars>
      </dgm:prSet>
      <dgm:spPr/>
    </dgm:pt>
    <dgm:pt modelId="{2C7351BB-7B98-4CA1-91C1-B21F5C0CDCF4}" type="pres">
      <dgm:prSet presAssocID="{D863FF6E-9738-4EEE-B12F-487EC72E243E}" presName="Name13" presStyleLbl="parChTrans1D2" presStyleIdx="3" presStyleCnt="6"/>
      <dgm:spPr/>
    </dgm:pt>
    <dgm:pt modelId="{64573371-D6D5-44D7-AC5B-3B827656023A}" type="pres">
      <dgm:prSet presAssocID="{AFE0F4C6-2AEA-4B47-8664-320C6278995A}" presName="childText" presStyleLbl="bgAcc1" presStyleIdx="3" presStyleCnt="6">
        <dgm:presLayoutVars>
          <dgm:bulletEnabled val="1"/>
        </dgm:presLayoutVars>
      </dgm:prSet>
      <dgm:spPr/>
    </dgm:pt>
    <dgm:pt modelId="{1526332C-1DCB-4780-A448-9663E8790840}" type="pres">
      <dgm:prSet presAssocID="{E5F36708-2CFD-4B6B-9976-A7EF1A8FFB08}" presName="root" presStyleCnt="0"/>
      <dgm:spPr/>
    </dgm:pt>
    <dgm:pt modelId="{9E5993AF-7DAB-4FBD-92F4-9B53D6DA11E1}" type="pres">
      <dgm:prSet presAssocID="{E5F36708-2CFD-4B6B-9976-A7EF1A8FFB08}" presName="rootComposite" presStyleCnt="0"/>
      <dgm:spPr/>
    </dgm:pt>
    <dgm:pt modelId="{0528DADC-01DD-4154-95B0-B77059714963}" type="pres">
      <dgm:prSet presAssocID="{E5F36708-2CFD-4B6B-9976-A7EF1A8FFB08}" presName="rootText" presStyleLbl="node1" presStyleIdx="2" presStyleCnt="3"/>
      <dgm:spPr/>
    </dgm:pt>
    <dgm:pt modelId="{D738B570-1857-4E44-96A0-BED634A89F6E}" type="pres">
      <dgm:prSet presAssocID="{E5F36708-2CFD-4B6B-9976-A7EF1A8FFB08}" presName="rootConnector" presStyleLbl="node1" presStyleIdx="2" presStyleCnt="3"/>
      <dgm:spPr/>
    </dgm:pt>
    <dgm:pt modelId="{607F04DB-A666-41D6-A827-941A4451D50C}" type="pres">
      <dgm:prSet presAssocID="{E5F36708-2CFD-4B6B-9976-A7EF1A8FFB08}" presName="childShape" presStyleCnt="0"/>
      <dgm:spPr/>
    </dgm:pt>
    <dgm:pt modelId="{70B72EF9-21A7-4293-9798-49B967D6674B}" type="pres">
      <dgm:prSet presAssocID="{5B2816C2-791E-44B5-826D-9D3263E4D789}" presName="Name13" presStyleLbl="parChTrans1D2" presStyleIdx="4" presStyleCnt="6"/>
      <dgm:spPr/>
    </dgm:pt>
    <dgm:pt modelId="{42E9D2BB-6987-4036-8719-C94FBCEEBE91}" type="pres">
      <dgm:prSet presAssocID="{31F2E5DE-D0E3-48E5-B383-A6442D21F6C6}" presName="childText" presStyleLbl="bgAcc1" presStyleIdx="4" presStyleCnt="6">
        <dgm:presLayoutVars>
          <dgm:bulletEnabled val="1"/>
        </dgm:presLayoutVars>
      </dgm:prSet>
      <dgm:spPr/>
    </dgm:pt>
    <dgm:pt modelId="{1528D9D8-7033-4736-B35F-B768A0EC6B34}" type="pres">
      <dgm:prSet presAssocID="{B1CB5085-67C7-425B-9CD8-E161958F2F08}" presName="Name13" presStyleLbl="parChTrans1D2" presStyleIdx="5" presStyleCnt="6"/>
      <dgm:spPr/>
    </dgm:pt>
    <dgm:pt modelId="{21C3DA9D-161A-4F21-ACF4-7E1FD5E05982}" type="pres">
      <dgm:prSet presAssocID="{C1872EB8-AF99-4377-9C22-5002976A1F38}" presName="childText" presStyleLbl="bgAcc1" presStyleIdx="5" presStyleCnt="6">
        <dgm:presLayoutVars>
          <dgm:bulletEnabled val="1"/>
        </dgm:presLayoutVars>
      </dgm:prSet>
      <dgm:spPr/>
    </dgm:pt>
  </dgm:ptLst>
  <dgm:cxnLst>
    <dgm:cxn modelId="{CB5EDA09-652A-449E-933B-C4C1FA85C3FF}" type="presOf" srcId="{7FAEF3CE-0FA7-40B9-89FC-FC3FCF0DB89D}" destId="{5FDB45EA-B185-417C-A810-98FCACD0A4A5}" srcOrd="0" destOrd="0" presId="urn:microsoft.com/office/officeart/2005/8/layout/hierarchy3"/>
    <dgm:cxn modelId="{6A78460A-0881-49CC-A8C3-3DA221F12DEA}" type="presOf" srcId="{EA16B818-B20A-46E8-94D7-FB3995E06831}" destId="{16734866-8CCA-4B1E-9463-DBF79CDF0673}" srcOrd="1" destOrd="0" presId="urn:microsoft.com/office/officeart/2005/8/layout/hierarchy3"/>
    <dgm:cxn modelId="{338C0F0B-8319-4F98-8FF1-A59AF2F3C644}" type="presOf" srcId="{DCC4C7D1-2182-4396-B102-837996FC1302}" destId="{A4AA19DF-D3F4-4E0A-97D2-79E32D0FF9CB}" srcOrd="0" destOrd="0" presId="urn:microsoft.com/office/officeart/2005/8/layout/hierarchy3"/>
    <dgm:cxn modelId="{B2CBA30E-DE15-4596-B786-946FF41CEFB0}" srcId="{C193D40D-0110-4138-AAA3-B7FDDD31993D}" destId="{E5F36708-2CFD-4B6B-9976-A7EF1A8FFB08}" srcOrd="2" destOrd="0" parTransId="{296BC38D-6527-406C-936C-06EE45C3C68F}" sibTransId="{04E54E0D-E0C1-4F88-8166-3FA3B5F7ADCF}"/>
    <dgm:cxn modelId="{85858F19-C5C6-444C-8DA9-5042207A915C}" srcId="{7BFDFDE6-2F47-4E35-81C5-DD4299CAC0AB}" destId="{CE9278B2-1813-4DB6-93E5-8B392D0D56D0}" srcOrd="0" destOrd="0" parTransId="{1164749A-1433-426F-A16C-0FF769BA1715}" sibTransId="{0B577E65-44B9-435D-8B2F-FB39902B3AE7}"/>
    <dgm:cxn modelId="{963E7822-39E8-4F90-8F4C-A445EA3AA126}" type="presOf" srcId="{E5F36708-2CFD-4B6B-9976-A7EF1A8FFB08}" destId="{D738B570-1857-4E44-96A0-BED634A89F6E}" srcOrd="1" destOrd="0" presId="urn:microsoft.com/office/officeart/2005/8/layout/hierarchy3"/>
    <dgm:cxn modelId="{EBDA5233-FE1F-4A7C-A49D-FD833D374515}" type="presOf" srcId="{EA16B818-B20A-46E8-94D7-FB3995E06831}" destId="{FDD955AC-80A3-4E7C-BB6A-EF37855CE80D}" srcOrd="0" destOrd="0" presId="urn:microsoft.com/office/officeart/2005/8/layout/hierarchy3"/>
    <dgm:cxn modelId="{8E5BDE33-1D7B-415F-85BB-81C07964303C}" type="presOf" srcId="{AFE0F4C6-2AEA-4B47-8664-320C6278995A}" destId="{64573371-D6D5-44D7-AC5B-3B827656023A}" srcOrd="0" destOrd="0" presId="urn:microsoft.com/office/officeart/2005/8/layout/hierarchy3"/>
    <dgm:cxn modelId="{D2F0223A-F140-42AF-872C-F901C8E59B28}" type="presOf" srcId="{D863FF6E-9738-4EEE-B12F-487EC72E243E}" destId="{2C7351BB-7B98-4CA1-91C1-B21F5C0CDCF4}" srcOrd="0" destOrd="0" presId="urn:microsoft.com/office/officeart/2005/8/layout/hierarchy3"/>
    <dgm:cxn modelId="{5B7C0042-7CA1-4A89-9D25-0C70B825A5A2}" type="presOf" srcId="{B1CB5085-67C7-425B-9CD8-E161958F2F08}" destId="{1528D9D8-7033-4736-B35F-B768A0EC6B34}" srcOrd="0" destOrd="0" presId="urn:microsoft.com/office/officeart/2005/8/layout/hierarchy3"/>
    <dgm:cxn modelId="{1D42E163-DBFA-4110-B4F6-8752621A658A}" srcId="{EA16B818-B20A-46E8-94D7-FB3995E06831}" destId="{AFE0F4C6-2AEA-4B47-8664-320C6278995A}" srcOrd="1" destOrd="0" parTransId="{D863FF6E-9738-4EEE-B12F-487EC72E243E}" sibTransId="{E3EF0F2D-9556-4419-AD3B-1174DB50422E}"/>
    <dgm:cxn modelId="{79BFDD44-D14A-4067-9DC9-172B728AC1FA}" type="presOf" srcId="{E5F36708-2CFD-4B6B-9976-A7EF1A8FFB08}" destId="{0528DADC-01DD-4154-95B0-B77059714963}" srcOrd="0" destOrd="0" presId="urn:microsoft.com/office/officeart/2005/8/layout/hierarchy3"/>
    <dgm:cxn modelId="{C4D5036C-8C5F-4A34-B362-C7ADA11FC45C}" type="presOf" srcId="{C1872EB8-AF99-4377-9C22-5002976A1F38}" destId="{21C3DA9D-161A-4F21-ACF4-7E1FD5E05982}" srcOrd="0" destOrd="0" presId="urn:microsoft.com/office/officeart/2005/8/layout/hierarchy3"/>
    <dgm:cxn modelId="{4EAF8B6C-31E7-43DE-AB30-4F1E5FC35672}" srcId="{E5F36708-2CFD-4B6B-9976-A7EF1A8FFB08}" destId="{C1872EB8-AF99-4377-9C22-5002976A1F38}" srcOrd="1" destOrd="0" parTransId="{B1CB5085-67C7-425B-9CD8-E161958F2F08}" sibTransId="{1BED4752-9BF7-4906-A112-55FE2BDEC26A}"/>
    <dgm:cxn modelId="{D29C3256-8EAF-4B8B-8AD5-3E9399A60CBC}" type="presOf" srcId="{31F2E5DE-D0E3-48E5-B383-A6442D21F6C6}" destId="{42E9D2BB-6987-4036-8719-C94FBCEEBE91}" srcOrd="0" destOrd="0" presId="urn:microsoft.com/office/officeart/2005/8/layout/hierarchy3"/>
    <dgm:cxn modelId="{CD2A6E7B-7DAB-4C10-A618-77ECE187B3B5}" type="presOf" srcId="{5A2EE625-E11E-4B98-98A0-7FCDD75EC051}" destId="{B2175E68-FEE3-45C1-8061-FCD8C3C4FC8E}" srcOrd="0" destOrd="0" presId="urn:microsoft.com/office/officeart/2005/8/layout/hierarchy3"/>
    <dgm:cxn modelId="{CC9B1A81-2AB0-4AFF-95AE-10FC2ADAB81D}" type="presOf" srcId="{7BFDFDE6-2F47-4E35-81C5-DD4299CAC0AB}" destId="{ED580720-64A6-42B7-BA6E-A2F54818EB64}" srcOrd="1" destOrd="0" presId="urn:microsoft.com/office/officeart/2005/8/layout/hierarchy3"/>
    <dgm:cxn modelId="{6C5D318D-047B-4DDD-83B8-D75D6615F767}" srcId="{E5F36708-2CFD-4B6B-9976-A7EF1A8FFB08}" destId="{31F2E5DE-D0E3-48E5-B383-A6442D21F6C6}" srcOrd="0" destOrd="0" parTransId="{5B2816C2-791E-44B5-826D-9D3263E4D789}" sibTransId="{7EA7B816-F2A6-4FDF-B6D4-6DB98914BBBE}"/>
    <dgm:cxn modelId="{065D6497-E310-4476-98DC-BE6518EEB010}" type="presOf" srcId="{7BFDFDE6-2F47-4E35-81C5-DD4299CAC0AB}" destId="{5A6DC100-8C71-433E-B585-101D9E1C44D6}" srcOrd="0" destOrd="0" presId="urn:microsoft.com/office/officeart/2005/8/layout/hierarchy3"/>
    <dgm:cxn modelId="{334C9298-B811-4ED5-8F8A-68D3F18EFF9E}" type="presOf" srcId="{C193D40D-0110-4138-AAA3-B7FDDD31993D}" destId="{0BC7698F-AE20-4ED8-AAE2-4E14D5583C15}" srcOrd="0" destOrd="0" presId="urn:microsoft.com/office/officeart/2005/8/layout/hierarchy3"/>
    <dgm:cxn modelId="{3C0C07A6-8B9A-4EEA-81AA-B50D9E458840}" type="presOf" srcId="{1164749A-1433-426F-A16C-0FF769BA1715}" destId="{317246FE-CE7E-436E-A0E0-3E74496D407C}" srcOrd="0" destOrd="0" presId="urn:microsoft.com/office/officeart/2005/8/layout/hierarchy3"/>
    <dgm:cxn modelId="{923BA9AB-8C11-4469-9417-2F6D64F1B1A4}" srcId="{EA16B818-B20A-46E8-94D7-FB3995E06831}" destId="{7FAEF3CE-0FA7-40B9-89FC-FC3FCF0DB89D}" srcOrd="0" destOrd="0" parTransId="{43D11122-BE05-485B-A0D6-7429C695422F}" sibTransId="{6087CA0B-6A92-419A-9F9F-F56FBF6F86DA}"/>
    <dgm:cxn modelId="{B05D39B5-714D-436C-8491-C6E3320FE1DC}" srcId="{7BFDFDE6-2F47-4E35-81C5-DD4299CAC0AB}" destId="{DCC4C7D1-2182-4396-B102-837996FC1302}" srcOrd="1" destOrd="0" parTransId="{5A2EE625-E11E-4B98-98A0-7FCDD75EC051}" sibTransId="{790CD5D0-4108-40F4-96D5-2C8890090A63}"/>
    <dgm:cxn modelId="{3B77ABC1-CFDC-40F0-A203-4A8C18BD860B}" type="presOf" srcId="{CE9278B2-1813-4DB6-93E5-8B392D0D56D0}" destId="{4FD626D2-B40D-4161-AE6B-F3F3D7D76B05}" srcOrd="0" destOrd="0" presId="urn:microsoft.com/office/officeart/2005/8/layout/hierarchy3"/>
    <dgm:cxn modelId="{944C0DDA-8D68-4480-BEE4-E0B95701D531}" type="presOf" srcId="{43D11122-BE05-485B-A0D6-7429C695422F}" destId="{F6922D0B-8E86-4D76-89A7-B853DF5EC44F}" srcOrd="0" destOrd="0" presId="urn:microsoft.com/office/officeart/2005/8/layout/hierarchy3"/>
    <dgm:cxn modelId="{1B761DDC-0183-4336-B0CD-E8E79555C226}" type="presOf" srcId="{5B2816C2-791E-44B5-826D-9D3263E4D789}" destId="{70B72EF9-21A7-4293-9798-49B967D6674B}" srcOrd="0" destOrd="0" presId="urn:microsoft.com/office/officeart/2005/8/layout/hierarchy3"/>
    <dgm:cxn modelId="{802425F0-E477-4D3F-9A97-7B5F75527A70}" srcId="{C193D40D-0110-4138-AAA3-B7FDDD31993D}" destId="{EA16B818-B20A-46E8-94D7-FB3995E06831}" srcOrd="1" destOrd="0" parTransId="{9380169A-E9B9-4561-8A25-394E7197F4C5}" sibTransId="{B4BBA090-8D43-4F68-935B-C3ABF533E299}"/>
    <dgm:cxn modelId="{C9F266FB-3DCA-4D0D-AA47-7EBABDFBD167}" srcId="{C193D40D-0110-4138-AAA3-B7FDDD31993D}" destId="{7BFDFDE6-2F47-4E35-81C5-DD4299CAC0AB}" srcOrd="0" destOrd="0" parTransId="{055B4170-8837-4CD1-ACF8-FBF75ABDE2C4}" sibTransId="{2DDE7843-EC52-4BE4-8133-DAF912A9ADDB}"/>
    <dgm:cxn modelId="{8460E000-09B3-4413-BC22-7F695A099CB3}" type="presParOf" srcId="{0BC7698F-AE20-4ED8-AAE2-4E14D5583C15}" destId="{E2BE838E-18AA-470D-818F-43ECA447E8F0}" srcOrd="0" destOrd="0" presId="urn:microsoft.com/office/officeart/2005/8/layout/hierarchy3"/>
    <dgm:cxn modelId="{9EEEF25C-3F12-4BC0-A9F6-802F9EA38904}" type="presParOf" srcId="{E2BE838E-18AA-470D-818F-43ECA447E8F0}" destId="{D08883A2-857E-4635-89F5-FEF10327245F}" srcOrd="0" destOrd="0" presId="urn:microsoft.com/office/officeart/2005/8/layout/hierarchy3"/>
    <dgm:cxn modelId="{E841CB2B-825E-4737-A589-5C19C4F9CE57}" type="presParOf" srcId="{D08883A2-857E-4635-89F5-FEF10327245F}" destId="{5A6DC100-8C71-433E-B585-101D9E1C44D6}" srcOrd="0" destOrd="0" presId="urn:microsoft.com/office/officeart/2005/8/layout/hierarchy3"/>
    <dgm:cxn modelId="{2C9028B7-C197-498A-8B13-A95DA1BE2B40}" type="presParOf" srcId="{D08883A2-857E-4635-89F5-FEF10327245F}" destId="{ED580720-64A6-42B7-BA6E-A2F54818EB64}" srcOrd="1" destOrd="0" presId="urn:microsoft.com/office/officeart/2005/8/layout/hierarchy3"/>
    <dgm:cxn modelId="{55DB30F3-F2FF-4AF8-8318-23FC4687DE0E}" type="presParOf" srcId="{E2BE838E-18AA-470D-818F-43ECA447E8F0}" destId="{EE9F262D-08E7-4C74-8EB5-2FA658F70264}" srcOrd="1" destOrd="0" presId="urn:microsoft.com/office/officeart/2005/8/layout/hierarchy3"/>
    <dgm:cxn modelId="{B86678DB-AF5A-47D1-AF9D-AD5A94F8A7CF}" type="presParOf" srcId="{EE9F262D-08E7-4C74-8EB5-2FA658F70264}" destId="{317246FE-CE7E-436E-A0E0-3E74496D407C}" srcOrd="0" destOrd="0" presId="urn:microsoft.com/office/officeart/2005/8/layout/hierarchy3"/>
    <dgm:cxn modelId="{2883AC16-AA6C-4A82-8995-F24F0DF77126}" type="presParOf" srcId="{EE9F262D-08E7-4C74-8EB5-2FA658F70264}" destId="{4FD626D2-B40D-4161-AE6B-F3F3D7D76B05}" srcOrd="1" destOrd="0" presId="urn:microsoft.com/office/officeart/2005/8/layout/hierarchy3"/>
    <dgm:cxn modelId="{C8DA8E7B-5084-43B0-B4B4-3425CF5FF7CC}" type="presParOf" srcId="{EE9F262D-08E7-4C74-8EB5-2FA658F70264}" destId="{B2175E68-FEE3-45C1-8061-FCD8C3C4FC8E}" srcOrd="2" destOrd="0" presId="urn:microsoft.com/office/officeart/2005/8/layout/hierarchy3"/>
    <dgm:cxn modelId="{95D01022-DD6C-497B-A65C-C16F36B5291B}" type="presParOf" srcId="{EE9F262D-08E7-4C74-8EB5-2FA658F70264}" destId="{A4AA19DF-D3F4-4E0A-97D2-79E32D0FF9CB}" srcOrd="3" destOrd="0" presId="urn:microsoft.com/office/officeart/2005/8/layout/hierarchy3"/>
    <dgm:cxn modelId="{5BC7C0DE-34DF-4DAB-84E0-4F18C9142D3C}" type="presParOf" srcId="{0BC7698F-AE20-4ED8-AAE2-4E14D5583C15}" destId="{2A692CCB-73B7-4164-88D5-E20530832916}" srcOrd="1" destOrd="0" presId="urn:microsoft.com/office/officeart/2005/8/layout/hierarchy3"/>
    <dgm:cxn modelId="{34F27BF8-ED35-459B-AD0D-FFDE7D2BE4EE}" type="presParOf" srcId="{2A692CCB-73B7-4164-88D5-E20530832916}" destId="{D4406DA7-B73C-44FF-9C49-DD118AC2E638}" srcOrd="0" destOrd="0" presId="urn:microsoft.com/office/officeart/2005/8/layout/hierarchy3"/>
    <dgm:cxn modelId="{163912CD-8430-4553-9A30-F0BB92D27EBE}" type="presParOf" srcId="{D4406DA7-B73C-44FF-9C49-DD118AC2E638}" destId="{FDD955AC-80A3-4E7C-BB6A-EF37855CE80D}" srcOrd="0" destOrd="0" presId="urn:microsoft.com/office/officeart/2005/8/layout/hierarchy3"/>
    <dgm:cxn modelId="{C7823AB9-6B88-4D9C-BF17-523447595140}" type="presParOf" srcId="{D4406DA7-B73C-44FF-9C49-DD118AC2E638}" destId="{16734866-8CCA-4B1E-9463-DBF79CDF0673}" srcOrd="1" destOrd="0" presId="urn:microsoft.com/office/officeart/2005/8/layout/hierarchy3"/>
    <dgm:cxn modelId="{B80837F9-006C-4699-A767-3E42BAFCB638}" type="presParOf" srcId="{2A692CCB-73B7-4164-88D5-E20530832916}" destId="{BDBA68FA-91F8-40D5-B8CC-160216B0424C}" srcOrd="1" destOrd="0" presId="urn:microsoft.com/office/officeart/2005/8/layout/hierarchy3"/>
    <dgm:cxn modelId="{FF6DE39D-4FF9-474F-97A0-83FAB841F826}" type="presParOf" srcId="{BDBA68FA-91F8-40D5-B8CC-160216B0424C}" destId="{F6922D0B-8E86-4D76-89A7-B853DF5EC44F}" srcOrd="0" destOrd="0" presId="urn:microsoft.com/office/officeart/2005/8/layout/hierarchy3"/>
    <dgm:cxn modelId="{3D4D1424-C4FC-42F9-8009-A4ADA6D654BA}" type="presParOf" srcId="{BDBA68FA-91F8-40D5-B8CC-160216B0424C}" destId="{5FDB45EA-B185-417C-A810-98FCACD0A4A5}" srcOrd="1" destOrd="0" presId="urn:microsoft.com/office/officeart/2005/8/layout/hierarchy3"/>
    <dgm:cxn modelId="{8ED6AC12-BDC6-4C3E-A1BC-DA064F714708}" type="presParOf" srcId="{BDBA68FA-91F8-40D5-B8CC-160216B0424C}" destId="{2C7351BB-7B98-4CA1-91C1-B21F5C0CDCF4}" srcOrd="2" destOrd="0" presId="urn:microsoft.com/office/officeart/2005/8/layout/hierarchy3"/>
    <dgm:cxn modelId="{0B9E8F2F-95CE-4247-895C-9E7C3CA0CF9B}" type="presParOf" srcId="{BDBA68FA-91F8-40D5-B8CC-160216B0424C}" destId="{64573371-D6D5-44D7-AC5B-3B827656023A}" srcOrd="3" destOrd="0" presId="urn:microsoft.com/office/officeart/2005/8/layout/hierarchy3"/>
    <dgm:cxn modelId="{63F2A188-1E81-4DF9-8A16-D39B7EDA493F}" type="presParOf" srcId="{0BC7698F-AE20-4ED8-AAE2-4E14D5583C15}" destId="{1526332C-1DCB-4780-A448-9663E8790840}" srcOrd="2" destOrd="0" presId="urn:microsoft.com/office/officeart/2005/8/layout/hierarchy3"/>
    <dgm:cxn modelId="{F8DF0FB3-AD09-4A19-BCAF-DE52DA0D7BDC}" type="presParOf" srcId="{1526332C-1DCB-4780-A448-9663E8790840}" destId="{9E5993AF-7DAB-4FBD-92F4-9B53D6DA11E1}" srcOrd="0" destOrd="0" presId="urn:microsoft.com/office/officeart/2005/8/layout/hierarchy3"/>
    <dgm:cxn modelId="{1A1F3ABA-B003-49F5-AF52-EB9D6AA5F4B5}" type="presParOf" srcId="{9E5993AF-7DAB-4FBD-92F4-9B53D6DA11E1}" destId="{0528DADC-01DD-4154-95B0-B77059714963}" srcOrd="0" destOrd="0" presId="urn:microsoft.com/office/officeart/2005/8/layout/hierarchy3"/>
    <dgm:cxn modelId="{3AF4900E-9F37-4E00-9B72-400982D666F0}" type="presParOf" srcId="{9E5993AF-7DAB-4FBD-92F4-9B53D6DA11E1}" destId="{D738B570-1857-4E44-96A0-BED634A89F6E}" srcOrd="1" destOrd="0" presId="urn:microsoft.com/office/officeart/2005/8/layout/hierarchy3"/>
    <dgm:cxn modelId="{8EFA716E-4D1A-4986-94F3-D9311BD07491}" type="presParOf" srcId="{1526332C-1DCB-4780-A448-9663E8790840}" destId="{607F04DB-A666-41D6-A827-941A4451D50C}" srcOrd="1" destOrd="0" presId="urn:microsoft.com/office/officeart/2005/8/layout/hierarchy3"/>
    <dgm:cxn modelId="{B5DE28BA-D045-4F5A-AD96-9315C1006FBB}" type="presParOf" srcId="{607F04DB-A666-41D6-A827-941A4451D50C}" destId="{70B72EF9-21A7-4293-9798-49B967D6674B}" srcOrd="0" destOrd="0" presId="urn:microsoft.com/office/officeart/2005/8/layout/hierarchy3"/>
    <dgm:cxn modelId="{09DDEFAA-BF26-4FCF-A275-CB594E99A54C}" type="presParOf" srcId="{607F04DB-A666-41D6-A827-941A4451D50C}" destId="{42E9D2BB-6987-4036-8719-C94FBCEEBE91}" srcOrd="1" destOrd="0" presId="urn:microsoft.com/office/officeart/2005/8/layout/hierarchy3"/>
    <dgm:cxn modelId="{5724ECE0-526A-423E-9CC5-9471B21EC82B}" type="presParOf" srcId="{607F04DB-A666-41D6-A827-941A4451D50C}" destId="{1528D9D8-7033-4736-B35F-B768A0EC6B34}" srcOrd="2" destOrd="0" presId="urn:microsoft.com/office/officeart/2005/8/layout/hierarchy3"/>
    <dgm:cxn modelId="{EF79B7E4-B137-4217-8499-B378042EDEA8}" type="presParOf" srcId="{607F04DB-A666-41D6-A827-941A4451D50C}" destId="{21C3DA9D-161A-4F21-ACF4-7E1FD5E0598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283EC-E2CB-42AA-B258-D2BD880E1184}">
      <dsp:nvSpPr>
        <dsp:cNvPr id="0" name=""/>
        <dsp:cNvSpPr/>
      </dsp:nvSpPr>
      <dsp:spPr>
        <a:xfrm>
          <a:off x="7136" y="698145"/>
          <a:ext cx="10958526" cy="914391"/>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rPr>
            <a:t>FSA IDs needed for a </a:t>
          </a:r>
          <a:r>
            <a:rPr lang="en-US" sz="2800" b="1" kern="1200" dirty="0">
              <a:solidFill>
                <a:srgbClr val="00B0F0"/>
              </a:solidFill>
            </a:rPr>
            <a:t>dependent student </a:t>
          </a:r>
          <a:r>
            <a:rPr lang="en-US" sz="2800" b="1" kern="1200" dirty="0">
              <a:solidFill>
                <a:schemeClr val="tx2"/>
              </a:solidFill>
            </a:rPr>
            <a:t>completing the 2024-25 FAFSA…</a:t>
          </a:r>
        </a:p>
      </dsp:txBody>
      <dsp:txXfrm>
        <a:off x="7136" y="698145"/>
        <a:ext cx="10958526" cy="914391"/>
      </dsp:txXfrm>
    </dsp:sp>
    <dsp:sp modelId="{702679A7-F8B9-4BA8-9D8E-C41E1040832F}">
      <dsp:nvSpPr>
        <dsp:cNvPr id="0" name=""/>
        <dsp:cNvSpPr/>
      </dsp:nvSpPr>
      <dsp:spPr>
        <a:xfrm>
          <a:off x="7157" y="2023481"/>
          <a:ext cx="3378865" cy="2434573"/>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tx2"/>
              </a:solidFill>
            </a:rPr>
            <a:t>Student</a:t>
          </a:r>
          <a:endParaRPr lang="en-US" sz="6500" b="1" kern="1200" dirty="0">
            <a:solidFill>
              <a:schemeClr val="tx2"/>
            </a:solidFill>
          </a:endParaRPr>
        </a:p>
      </dsp:txBody>
      <dsp:txXfrm>
        <a:off x="7157" y="2023481"/>
        <a:ext cx="3378865" cy="2434573"/>
      </dsp:txXfrm>
    </dsp:sp>
    <dsp:sp modelId="{B3DC103B-31AD-4283-96EC-FD841C016BD0}">
      <dsp:nvSpPr>
        <dsp:cNvPr id="0" name=""/>
        <dsp:cNvSpPr/>
      </dsp:nvSpPr>
      <dsp:spPr>
        <a:xfrm>
          <a:off x="3796967" y="2023481"/>
          <a:ext cx="3378865" cy="2434573"/>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tx2"/>
              </a:solidFill>
            </a:rPr>
            <a:t>Parent 1</a:t>
          </a:r>
        </a:p>
      </dsp:txBody>
      <dsp:txXfrm>
        <a:off x="3796967" y="2023481"/>
        <a:ext cx="3378865" cy="2434573"/>
      </dsp:txXfrm>
    </dsp:sp>
    <dsp:sp modelId="{87E35EB2-1BC1-4DDE-AF69-61E093EE2797}">
      <dsp:nvSpPr>
        <dsp:cNvPr id="0" name=""/>
        <dsp:cNvSpPr/>
      </dsp:nvSpPr>
      <dsp:spPr>
        <a:xfrm>
          <a:off x="7586776" y="2023481"/>
          <a:ext cx="3378865" cy="2434573"/>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tx2"/>
              </a:solidFill>
            </a:rPr>
            <a:t>Parent 2*</a:t>
          </a:r>
        </a:p>
      </dsp:txBody>
      <dsp:txXfrm>
        <a:off x="7586776" y="2023481"/>
        <a:ext cx="3378865" cy="2434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679A7-F8B9-4BA8-9D8E-C41E1040832F}">
      <dsp:nvSpPr>
        <dsp:cNvPr id="0" name=""/>
        <dsp:cNvSpPr/>
      </dsp:nvSpPr>
      <dsp:spPr>
        <a:xfrm>
          <a:off x="360045" y="218"/>
          <a:ext cx="3203971" cy="1922383"/>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Age 24?</a:t>
          </a:r>
        </a:p>
      </dsp:txBody>
      <dsp:txXfrm>
        <a:off x="360045" y="218"/>
        <a:ext cx="3203971" cy="1922383"/>
      </dsp:txXfrm>
    </dsp:sp>
    <dsp:sp modelId="{1229F3F8-700C-468D-9520-8FF5E3A6C5A7}">
      <dsp:nvSpPr>
        <dsp:cNvPr id="0" name=""/>
        <dsp:cNvSpPr/>
      </dsp:nvSpPr>
      <dsp:spPr>
        <a:xfrm>
          <a:off x="3884414" y="218"/>
          <a:ext cx="3203971" cy="1922383"/>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Married?</a:t>
          </a:r>
        </a:p>
      </dsp:txBody>
      <dsp:txXfrm>
        <a:off x="3884414" y="218"/>
        <a:ext cx="3203971" cy="1922383"/>
      </dsp:txXfrm>
    </dsp:sp>
    <dsp:sp modelId="{5B916A9B-E10A-4185-AE22-1311A0873B9D}">
      <dsp:nvSpPr>
        <dsp:cNvPr id="0" name=""/>
        <dsp:cNvSpPr/>
      </dsp:nvSpPr>
      <dsp:spPr>
        <a:xfrm>
          <a:off x="7408783" y="218"/>
          <a:ext cx="3203971" cy="1922383"/>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Working on master’s/doctorate?</a:t>
          </a:r>
        </a:p>
      </dsp:txBody>
      <dsp:txXfrm>
        <a:off x="7408783" y="218"/>
        <a:ext cx="3203971" cy="1922383"/>
      </dsp:txXfrm>
    </dsp:sp>
    <dsp:sp modelId="{F7515342-D3D0-4363-AE09-C7435F90328C}">
      <dsp:nvSpPr>
        <dsp:cNvPr id="0" name=""/>
        <dsp:cNvSpPr/>
      </dsp:nvSpPr>
      <dsp:spPr>
        <a:xfrm>
          <a:off x="2122229" y="2242998"/>
          <a:ext cx="3203971" cy="1922383"/>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Military veteran/currently serving?</a:t>
          </a:r>
        </a:p>
      </dsp:txBody>
      <dsp:txXfrm>
        <a:off x="2122229" y="2242998"/>
        <a:ext cx="3203971" cy="1922383"/>
      </dsp:txXfrm>
    </dsp:sp>
    <dsp:sp modelId="{B2F5C2A9-C4EF-4EC6-89DE-05CCDD17209B}">
      <dsp:nvSpPr>
        <dsp:cNvPr id="0" name=""/>
        <dsp:cNvSpPr/>
      </dsp:nvSpPr>
      <dsp:spPr>
        <a:xfrm>
          <a:off x="5646598" y="2242998"/>
          <a:ext cx="3203971" cy="1922383"/>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Have children you financially support?</a:t>
          </a:r>
        </a:p>
      </dsp:txBody>
      <dsp:txXfrm>
        <a:off x="5646598" y="2242998"/>
        <a:ext cx="3203971" cy="1922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735FD-00AE-4F48-88B5-3533C92C4790}">
      <dsp:nvSpPr>
        <dsp:cNvPr id="0" name=""/>
        <dsp:cNvSpPr/>
      </dsp:nvSpPr>
      <dsp:spPr>
        <a:xfrm>
          <a:off x="809" y="44043"/>
          <a:ext cx="3156086" cy="1893651"/>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Since age 13 – were an orphan, were in foster care, or were a ward of the court?</a:t>
          </a:r>
        </a:p>
      </dsp:txBody>
      <dsp:txXfrm>
        <a:off x="809" y="44043"/>
        <a:ext cx="3156086" cy="1893651"/>
      </dsp:txXfrm>
    </dsp:sp>
    <dsp:sp modelId="{6FF0C9A9-F8D3-4D8D-AD0A-C29E48813573}">
      <dsp:nvSpPr>
        <dsp:cNvPr id="0" name=""/>
        <dsp:cNvSpPr/>
      </dsp:nvSpPr>
      <dsp:spPr>
        <a:xfrm>
          <a:off x="3472504" y="44043"/>
          <a:ext cx="3156086" cy="1893651"/>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Emancipated minor?</a:t>
          </a:r>
        </a:p>
      </dsp:txBody>
      <dsp:txXfrm>
        <a:off x="3472504" y="44043"/>
        <a:ext cx="3156086" cy="1893651"/>
      </dsp:txXfrm>
    </dsp:sp>
    <dsp:sp modelId="{6500AFDF-824D-4C17-87EB-996DFD92B873}">
      <dsp:nvSpPr>
        <dsp:cNvPr id="0" name=""/>
        <dsp:cNvSpPr/>
      </dsp:nvSpPr>
      <dsp:spPr>
        <a:xfrm>
          <a:off x="1736656" y="2253304"/>
          <a:ext cx="3156086" cy="1893651"/>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Have court-ordered </a:t>
          </a:r>
          <a:r>
            <a:rPr lang="en-US" sz="2700" b="1" kern="1200" dirty="0">
              <a:solidFill>
                <a:srgbClr val="00B0F0"/>
              </a:solidFill>
            </a:rPr>
            <a:t>legal guardian*</a:t>
          </a:r>
          <a:r>
            <a:rPr lang="en-US" sz="2700" b="1" kern="1200" dirty="0"/>
            <a:t>?</a:t>
          </a:r>
        </a:p>
      </dsp:txBody>
      <dsp:txXfrm>
        <a:off x="1736656" y="2253304"/>
        <a:ext cx="3156086" cy="18936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735FD-00AE-4F48-88B5-3533C92C4790}">
      <dsp:nvSpPr>
        <dsp:cNvPr id="0" name=""/>
        <dsp:cNvSpPr/>
      </dsp:nvSpPr>
      <dsp:spPr>
        <a:xfrm>
          <a:off x="835559" y="981395"/>
          <a:ext cx="3713681" cy="2228208"/>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t>Homeless/ Unaccompanied Youth?</a:t>
          </a:r>
        </a:p>
      </dsp:txBody>
      <dsp:txXfrm>
        <a:off x="835559" y="981395"/>
        <a:ext cx="3713681" cy="22282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EC827-E14E-4C5B-B888-EA32931EF74F}">
      <dsp:nvSpPr>
        <dsp:cNvPr id="0" name=""/>
        <dsp:cNvSpPr/>
      </dsp:nvSpPr>
      <dsp:spPr>
        <a:xfrm>
          <a:off x="2009" y="62234"/>
          <a:ext cx="2309217" cy="1154608"/>
        </a:xfrm>
        <a:prstGeom prst="roundRect">
          <a:avLst>
            <a:gd name="adj" fmla="val 10000"/>
          </a:avLst>
        </a:prstGeom>
        <a:solidFill>
          <a:schemeClr val="bg2">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rtl="0">
            <a:lnSpc>
              <a:spcPct val="90000"/>
            </a:lnSpc>
            <a:spcBef>
              <a:spcPct val="0"/>
            </a:spcBef>
            <a:spcAft>
              <a:spcPct val="35000"/>
            </a:spcAft>
            <a:buNone/>
          </a:pPr>
          <a:r>
            <a:rPr lang="en-US" sz="3100" kern="1200" dirty="0"/>
            <a:t>Pell Grant</a:t>
          </a:r>
        </a:p>
      </dsp:txBody>
      <dsp:txXfrm>
        <a:off x="35826" y="96051"/>
        <a:ext cx="2241583" cy="1086974"/>
      </dsp:txXfrm>
    </dsp:sp>
    <dsp:sp modelId="{DAF9FF84-1F2A-485C-B596-2C6382A8BA40}">
      <dsp:nvSpPr>
        <dsp:cNvPr id="0" name=""/>
        <dsp:cNvSpPr/>
      </dsp:nvSpPr>
      <dsp:spPr>
        <a:xfrm>
          <a:off x="232930" y="1216843"/>
          <a:ext cx="230921" cy="865956"/>
        </a:xfrm>
        <a:custGeom>
          <a:avLst/>
          <a:gdLst/>
          <a:ahLst/>
          <a:cxnLst/>
          <a:rect l="0" t="0" r="0" b="0"/>
          <a:pathLst>
            <a:path>
              <a:moveTo>
                <a:pt x="0" y="0"/>
              </a:moveTo>
              <a:lnTo>
                <a:pt x="0" y="865956"/>
              </a:lnTo>
              <a:lnTo>
                <a:pt x="230921" y="8659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DBF130-DEDC-42AF-927E-31AF7EFE2253}">
      <dsp:nvSpPr>
        <dsp:cNvPr id="0" name=""/>
        <dsp:cNvSpPr/>
      </dsp:nvSpPr>
      <dsp:spPr>
        <a:xfrm>
          <a:off x="463852" y="1505495"/>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$3,697 per semester max (2023-24)</a:t>
          </a:r>
        </a:p>
      </dsp:txBody>
      <dsp:txXfrm>
        <a:off x="497669" y="1539312"/>
        <a:ext cx="1779739" cy="1086974"/>
      </dsp:txXfrm>
    </dsp:sp>
    <dsp:sp modelId="{A8740C62-0D36-4A4D-8537-A0BF4A084D77}">
      <dsp:nvSpPr>
        <dsp:cNvPr id="0" name=""/>
        <dsp:cNvSpPr/>
      </dsp:nvSpPr>
      <dsp:spPr>
        <a:xfrm>
          <a:off x="232930" y="1216843"/>
          <a:ext cx="230921" cy="2309217"/>
        </a:xfrm>
        <a:custGeom>
          <a:avLst/>
          <a:gdLst/>
          <a:ahLst/>
          <a:cxnLst/>
          <a:rect l="0" t="0" r="0" b="0"/>
          <a:pathLst>
            <a:path>
              <a:moveTo>
                <a:pt x="0" y="0"/>
              </a:moveTo>
              <a:lnTo>
                <a:pt x="0" y="2309217"/>
              </a:lnTo>
              <a:lnTo>
                <a:pt x="230921" y="23092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620573-5EC9-40E6-943E-3A0D9C3E1499}">
      <dsp:nvSpPr>
        <dsp:cNvPr id="0" name=""/>
        <dsp:cNvSpPr/>
      </dsp:nvSpPr>
      <dsp:spPr>
        <a:xfrm>
          <a:off x="463852" y="2948756"/>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b="0" kern="1200" dirty="0"/>
            <a:t>Financial need per FAFSA*</a:t>
          </a:r>
          <a:endParaRPr lang="en-US" sz="2300" kern="1200" dirty="0"/>
        </a:p>
      </dsp:txBody>
      <dsp:txXfrm>
        <a:off x="497669" y="2982573"/>
        <a:ext cx="1779739" cy="1086974"/>
      </dsp:txXfrm>
    </dsp:sp>
    <dsp:sp modelId="{D8BD0D13-5923-4823-A1B8-2CF319261ED4}">
      <dsp:nvSpPr>
        <dsp:cNvPr id="0" name=""/>
        <dsp:cNvSpPr/>
      </dsp:nvSpPr>
      <dsp:spPr>
        <a:xfrm>
          <a:off x="2888530" y="62234"/>
          <a:ext cx="2309217" cy="1154608"/>
        </a:xfrm>
        <a:prstGeom prst="roundRect">
          <a:avLst>
            <a:gd name="adj" fmla="val 10000"/>
          </a:avLst>
        </a:prstGeom>
        <a:solidFill>
          <a:srgbClr val="FFFF0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rtl="0">
            <a:lnSpc>
              <a:spcPct val="90000"/>
            </a:lnSpc>
            <a:spcBef>
              <a:spcPct val="0"/>
            </a:spcBef>
            <a:spcAft>
              <a:spcPct val="35000"/>
            </a:spcAft>
            <a:buNone/>
          </a:pPr>
          <a:r>
            <a:rPr lang="en-US" sz="3100" kern="1200" dirty="0"/>
            <a:t>Subsidized </a:t>
          </a:r>
          <a:r>
            <a:rPr lang="en-US" sz="3100" b="1" u="sng" kern="1200" dirty="0"/>
            <a:t>Student</a:t>
          </a:r>
          <a:endParaRPr lang="en-US" sz="3100" kern="1200" dirty="0"/>
        </a:p>
      </dsp:txBody>
      <dsp:txXfrm>
        <a:off x="2922347" y="96051"/>
        <a:ext cx="2241583" cy="1086974"/>
      </dsp:txXfrm>
    </dsp:sp>
    <dsp:sp modelId="{607BCDCB-0655-4BA2-B95D-4109F28E0459}">
      <dsp:nvSpPr>
        <dsp:cNvPr id="0" name=""/>
        <dsp:cNvSpPr/>
      </dsp:nvSpPr>
      <dsp:spPr>
        <a:xfrm>
          <a:off x="3119452" y="1216843"/>
          <a:ext cx="230921" cy="865956"/>
        </a:xfrm>
        <a:custGeom>
          <a:avLst/>
          <a:gdLst/>
          <a:ahLst/>
          <a:cxnLst/>
          <a:rect l="0" t="0" r="0" b="0"/>
          <a:pathLst>
            <a:path>
              <a:moveTo>
                <a:pt x="0" y="0"/>
              </a:moveTo>
              <a:lnTo>
                <a:pt x="0" y="865956"/>
              </a:lnTo>
              <a:lnTo>
                <a:pt x="230921" y="8659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1A2FAF-CACA-48A4-A35F-D4A032D8507E}">
      <dsp:nvSpPr>
        <dsp:cNvPr id="0" name=""/>
        <dsp:cNvSpPr/>
      </dsp:nvSpPr>
      <dsp:spPr>
        <a:xfrm>
          <a:off x="3350374" y="1505495"/>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5.50% fixed (2023-24)</a:t>
          </a:r>
        </a:p>
      </dsp:txBody>
      <dsp:txXfrm>
        <a:off x="3384191" y="1539312"/>
        <a:ext cx="1779739" cy="1086974"/>
      </dsp:txXfrm>
    </dsp:sp>
    <dsp:sp modelId="{5E823063-3723-4B7C-B3F3-E59E83CA550E}">
      <dsp:nvSpPr>
        <dsp:cNvPr id="0" name=""/>
        <dsp:cNvSpPr/>
      </dsp:nvSpPr>
      <dsp:spPr>
        <a:xfrm>
          <a:off x="3119452" y="1216843"/>
          <a:ext cx="230921" cy="2309217"/>
        </a:xfrm>
        <a:custGeom>
          <a:avLst/>
          <a:gdLst/>
          <a:ahLst/>
          <a:cxnLst/>
          <a:rect l="0" t="0" r="0" b="0"/>
          <a:pathLst>
            <a:path>
              <a:moveTo>
                <a:pt x="0" y="0"/>
              </a:moveTo>
              <a:lnTo>
                <a:pt x="0" y="2309217"/>
              </a:lnTo>
              <a:lnTo>
                <a:pt x="230921" y="23092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35499-B9F9-49E0-893D-7365499754AF}">
      <dsp:nvSpPr>
        <dsp:cNvPr id="0" name=""/>
        <dsp:cNvSpPr/>
      </dsp:nvSpPr>
      <dsp:spPr>
        <a:xfrm>
          <a:off x="3350374" y="2948756"/>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Interest does not accrue initially</a:t>
          </a:r>
        </a:p>
      </dsp:txBody>
      <dsp:txXfrm>
        <a:off x="3384191" y="2982573"/>
        <a:ext cx="1779739" cy="1086974"/>
      </dsp:txXfrm>
    </dsp:sp>
    <dsp:sp modelId="{9AB7536B-8F5B-4E61-B00E-0162877639BF}">
      <dsp:nvSpPr>
        <dsp:cNvPr id="0" name=""/>
        <dsp:cNvSpPr/>
      </dsp:nvSpPr>
      <dsp:spPr>
        <a:xfrm>
          <a:off x="5775052" y="42329"/>
          <a:ext cx="2309217" cy="1154608"/>
        </a:xfrm>
        <a:prstGeom prst="roundRect">
          <a:avLst>
            <a:gd name="adj" fmla="val 10000"/>
          </a:avLst>
        </a:prstGeom>
        <a:solidFill>
          <a:srgbClr val="FFFF0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rtl="0">
            <a:lnSpc>
              <a:spcPct val="90000"/>
            </a:lnSpc>
            <a:spcBef>
              <a:spcPct val="0"/>
            </a:spcBef>
            <a:spcAft>
              <a:spcPct val="35000"/>
            </a:spcAft>
            <a:buNone/>
          </a:pPr>
          <a:r>
            <a:rPr lang="en-US" sz="3100" kern="1200" dirty="0"/>
            <a:t>Unsubsidized </a:t>
          </a:r>
          <a:r>
            <a:rPr lang="en-US" sz="3100" b="1" u="sng" kern="1200" dirty="0"/>
            <a:t>Student</a:t>
          </a:r>
        </a:p>
      </dsp:txBody>
      <dsp:txXfrm>
        <a:off x="5808869" y="76146"/>
        <a:ext cx="2241583" cy="1086974"/>
      </dsp:txXfrm>
    </dsp:sp>
    <dsp:sp modelId="{F2EB2C70-58C1-4900-BAC1-28AF04323EE1}">
      <dsp:nvSpPr>
        <dsp:cNvPr id="0" name=""/>
        <dsp:cNvSpPr/>
      </dsp:nvSpPr>
      <dsp:spPr>
        <a:xfrm>
          <a:off x="6005973" y="1196938"/>
          <a:ext cx="230921" cy="885861"/>
        </a:xfrm>
        <a:custGeom>
          <a:avLst/>
          <a:gdLst/>
          <a:ahLst/>
          <a:cxnLst/>
          <a:rect l="0" t="0" r="0" b="0"/>
          <a:pathLst>
            <a:path>
              <a:moveTo>
                <a:pt x="0" y="0"/>
              </a:moveTo>
              <a:lnTo>
                <a:pt x="0" y="885861"/>
              </a:lnTo>
              <a:lnTo>
                <a:pt x="230921" y="88586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C80D3A-913F-40D1-874F-E96FC6F07E3D}">
      <dsp:nvSpPr>
        <dsp:cNvPr id="0" name=""/>
        <dsp:cNvSpPr/>
      </dsp:nvSpPr>
      <dsp:spPr>
        <a:xfrm>
          <a:off x="6236895" y="1505495"/>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5.50% fixed (2023-24)</a:t>
          </a:r>
        </a:p>
      </dsp:txBody>
      <dsp:txXfrm>
        <a:off x="6270712" y="1539312"/>
        <a:ext cx="1779739" cy="1086974"/>
      </dsp:txXfrm>
    </dsp:sp>
    <dsp:sp modelId="{8E89E60D-065F-43B0-8AF1-25BBA3FB671C}">
      <dsp:nvSpPr>
        <dsp:cNvPr id="0" name=""/>
        <dsp:cNvSpPr/>
      </dsp:nvSpPr>
      <dsp:spPr>
        <a:xfrm>
          <a:off x="6005973" y="1196938"/>
          <a:ext cx="230921" cy="2329122"/>
        </a:xfrm>
        <a:custGeom>
          <a:avLst/>
          <a:gdLst/>
          <a:ahLst/>
          <a:cxnLst/>
          <a:rect l="0" t="0" r="0" b="0"/>
          <a:pathLst>
            <a:path>
              <a:moveTo>
                <a:pt x="0" y="0"/>
              </a:moveTo>
              <a:lnTo>
                <a:pt x="0" y="2329122"/>
              </a:lnTo>
              <a:lnTo>
                <a:pt x="230921" y="232912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FA6A42-A540-4C9E-B1C8-B5FDA7EF226B}">
      <dsp:nvSpPr>
        <dsp:cNvPr id="0" name=""/>
        <dsp:cNvSpPr/>
      </dsp:nvSpPr>
      <dsp:spPr>
        <a:xfrm>
          <a:off x="6236895" y="2948756"/>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Interest does accrue</a:t>
          </a:r>
        </a:p>
      </dsp:txBody>
      <dsp:txXfrm>
        <a:off x="6270712" y="2982573"/>
        <a:ext cx="1779739" cy="1086974"/>
      </dsp:txXfrm>
    </dsp:sp>
    <dsp:sp modelId="{026422D6-C3FD-45D0-9C1A-7DDAB7043212}">
      <dsp:nvSpPr>
        <dsp:cNvPr id="0" name=""/>
        <dsp:cNvSpPr/>
      </dsp:nvSpPr>
      <dsp:spPr>
        <a:xfrm>
          <a:off x="8661573" y="62234"/>
          <a:ext cx="2309217" cy="1154608"/>
        </a:xfrm>
        <a:prstGeom prst="roundRect">
          <a:avLst>
            <a:gd name="adj" fmla="val 10000"/>
          </a:avLst>
        </a:prstGeom>
        <a:solidFill>
          <a:srgbClr val="FFFF0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rtl="0">
            <a:lnSpc>
              <a:spcPct val="90000"/>
            </a:lnSpc>
            <a:spcBef>
              <a:spcPct val="0"/>
            </a:spcBef>
            <a:spcAft>
              <a:spcPct val="35000"/>
            </a:spcAft>
            <a:buNone/>
          </a:pPr>
          <a:r>
            <a:rPr lang="en-US" sz="3100" b="1" u="sng" kern="1200" dirty="0"/>
            <a:t>Parent</a:t>
          </a:r>
          <a:r>
            <a:rPr lang="en-US" sz="3100" kern="1200" dirty="0"/>
            <a:t> PLUS</a:t>
          </a:r>
        </a:p>
      </dsp:txBody>
      <dsp:txXfrm>
        <a:off x="8695390" y="96051"/>
        <a:ext cx="2241583" cy="1086974"/>
      </dsp:txXfrm>
    </dsp:sp>
    <dsp:sp modelId="{21DCE402-FBAF-4ADA-8BF8-98A37E656F11}">
      <dsp:nvSpPr>
        <dsp:cNvPr id="0" name=""/>
        <dsp:cNvSpPr/>
      </dsp:nvSpPr>
      <dsp:spPr>
        <a:xfrm>
          <a:off x="8892495" y="1216843"/>
          <a:ext cx="230921" cy="865956"/>
        </a:xfrm>
        <a:custGeom>
          <a:avLst/>
          <a:gdLst/>
          <a:ahLst/>
          <a:cxnLst/>
          <a:rect l="0" t="0" r="0" b="0"/>
          <a:pathLst>
            <a:path>
              <a:moveTo>
                <a:pt x="0" y="0"/>
              </a:moveTo>
              <a:lnTo>
                <a:pt x="0" y="865956"/>
              </a:lnTo>
              <a:lnTo>
                <a:pt x="230921" y="8659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A51C84-357A-490B-9B9A-5EC7714B6F42}">
      <dsp:nvSpPr>
        <dsp:cNvPr id="0" name=""/>
        <dsp:cNvSpPr/>
      </dsp:nvSpPr>
      <dsp:spPr>
        <a:xfrm>
          <a:off x="9123417" y="1505495"/>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8.05% fixed (2023-24)</a:t>
          </a:r>
        </a:p>
      </dsp:txBody>
      <dsp:txXfrm>
        <a:off x="9157234" y="1539312"/>
        <a:ext cx="1779739" cy="1086974"/>
      </dsp:txXfrm>
    </dsp:sp>
    <dsp:sp modelId="{64A38FFC-8E4E-4A97-80E1-B82930A4E1CD}">
      <dsp:nvSpPr>
        <dsp:cNvPr id="0" name=""/>
        <dsp:cNvSpPr/>
      </dsp:nvSpPr>
      <dsp:spPr>
        <a:xfrm>
          <a:off x="8892495" y="1216843"/>
          <a:ext cx="230921" cy="2309217"/>
        </a:xfrm>
        <a:custGeom>
          <a:avLst/>
          <a:gdLst/>
          <a:ahLst/>
          <a:cxnLst/>
          <a:rect l="0" t="0" r="0" b="0"/>
          <a:pathLst>
            <a:path>
              <a:moveTo>
                <a:pt x="0" y="0"/>
              </a:moveTo>
              <a:lnTo>
                <a:pt x="0" y="2309217"/>
              </a:lnTo>
              <a:lnTo>
                <a:pt x="230921" y="23092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87368-94C3-45FE-9454-08E2A0542452}">
      <dsp:nvSpPr>
        <dsp:cNvPr id="0" name=""/>
        <dsp:cNvSpPr/>
      </dsp:nvSpPr>
      <dsp:spPr>
        <a:xfrm>
          <a:off x="9123417" y="2948756"/>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Interest does accrue</a:t>
          </a:r>
        </a:p>
      </dsp:txBody>
      <dsp:txXfrm>
        <a:off x="9157234" y="2982573"/>
        <a:ext cx="1779739" cy="1086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DBB93-545C-4B74-AEF3-9BE4EEE07D27}">
      <dsp:nvSpPr>
        <dsp:cNvPr id="0" name=""/>
        <dsp:cNvSpPr/>
      </dsp:nvSpPr>
      <dsp:spPr>
        <a:xfrm>
          <a:off x="1323379" y="1289"/>
          <a:ext cx="2378868" cy="1189434"/>
        </a:xfrm>
        <a:prstGeom prst="roundRect">
          <a:avLst>
            <a:gd name="adj" fmla="val 10000"/>
          </a:avLst>
        </a:prstGeom>
        <a:solidFill>
          <a:srgbClr val="00B0F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rtl="0">
            <a:lnSpc>
              <a:spcPct val="90000"/>
            </a:lnSpc>
            <a:spcBef>
              <a:spcPct val="0"/>
            </a:spcBef>
            <a:spcAft>
              <a:spcPct val="35000"/>
            </a:spcAft>
            <a:buNone/>
          </a:pPr>
          <a:r>
            <a:rPr lang="en-US" sz="3300" kern="1200" dirty="0">
              <a:solidFill>
                <a:schemeClr val="tx2"/>
              </a:solidFill>
            </a:rPr>
            <a:t>HOPE Scholarship</a:t>
          </a:r>
          <a:endParaRPr lang="en-US" sz="3300" kern="1200" dirty="0"/>
        </a:p>
      </dsp:txBody>
      <dsp:txXfrm>
        <a:off x="1358216" y="36126"/>
        <a:ext cx="2309194" cy="1119760"/>
      </dsp:txXfrm>
    </dsp:sp>
    <dsp:sp modelId="{2DDCA523-D449-443F-BA3C-DBB5DD53DD4B}">
      <dsp:nvSpPr>
        <dsp:cNvPr id="0" name=""/>
        <dsp:cNvSpPr/>
      </dsp:nvSpPr>
      <dsp:spPr>
        <a:xfrm>
          <a:off x="1561266" y="1190724"/>
          <a:ext cx="237886" cy="892075"/>
        </a:xfrm>
        <a:custGeom>
          <a:avLst/>
          <a:gdLst/>
          <a:ahLst/>
          <a:cxnLst/>
          <a:rect l="0" t="0" r="0" b="0"/>
          <a:pathLst>
            <a:path>
              <a:moveTo>
                <a:pt x="0" y="0"/>
              </a:moveTo>
              <a:lnTo>
                <a:pt x="0" y="892075"/>
              </a:lnTo>
              <a:lnTo>
                <a:pt x="237886" y="89207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29BC1E-7B83-4B4C-A6E2-2067D849D0A9}">
      <dsp:nvSpPr>
        <dsp:cNvPr id="0" name=""/>
        <dsp:cNvSpPr/>
      </dsp:nvSpPr>
      <dsp:spPr>
        <a:xfrm>
          <a:off x="1799153" y="1488082"/>
          <a:ext cx="1903095" cy="1189434"/>
        </a:xfrm>
        <a:prstGeom prst="roundRect">
          <a:avLst>
            <a:gd name="adj" fmla="val 10000"/>
          </a:avLst>
        </a:prstGeom>
        <a:solidFill>
          <a:srgbClr val="D1D3D6"/>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n-US" sz="2800" kern="1200" dirty="0"/>
            <a:t>21 ACT/SAT or 3.0 GPA</a:t>
          </a:r>
        </a:p>
      </dsp:txBody>
      <dsp:txXfrm>
        <a:off x="1833990" y="1522919"/>
        <a:ext cx="1833421" cy="1119760"/>
      </dsp:txXfrm>
    </dsp:sp>
    <dsp:sp modelId="{D26A37EC-833A-4FFF-B7E4-0CD5AE4348DA}">
      <dsp:nvSpPr>
        <dsp:cNvPr id="0" name=""/>
        <dsp:cNvSpPr/>
      </dsp:nvSpPr>
      <dsp:spPr>
        <a:xfrm>
          <a:off x="1561266" y="1190724"/>
          <a:ext cx="237886" cy="2378868"/>
        </a:xfrm>
        <a:custGeom>
          <a:avLst/>
          <a:gdLst/>
          <a:ahLst/>
          <a:cxnLst/>
          <a:rect l="0" t="0" r="0" b="0"/>
          <a:pathLst>
            <a:path>
              <a:moveTo>
                <a:pt x="0" y="0"/>
              </a:moveTo>
              <a:lnTo>
                <a:pt x="0" y="2378868"/>
              </a:lnTo>
              <a:lnTo>
                <a:pt x="237886" y="237886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00382A-905B-4974-8F98-462738AA2DDB}">
      <dsp:nvSpPr>
        <dsp:cNvPr id="0" name=""/>
        <dsp:cNvSpPr/>
      </dsp:nvSpPr>
      <dsp:spPr>
        <a:xfrm>
          <a:off x="1799153" y="2974875"/>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n-US" sz="2800" kern="1200" dirty="0"/>
            <a:t>$1,600 per semester</a:t>
          </a:r>
        </a:p>
      </dsp:txBody>
      <dsp:txXfrm>
        <a:off x="1833990" y="3009712"/>
        <a:ext cx="1833421" cy="1119760"/>
      </dsp:txXfrm>
    </dsp:sp>
    <dsp:sp modelId="{C9506349-344E-4E3B-A27E-A4F3A1C7C89D}">
      <dsp:nvSpPr>
        <dsp:cNvPr id="0" name=""/>
        <dsp:cNvSpPr/>
      </dsp:nvSpPr>
      <dsp:spPr>
        <a:xfrm>
          <a:off x="4296965" y="1289"/>
          <a:ext cx="2378868" cy="1189434"/>
        </a:xfrm>
        <a:prstGeom prst="roundRect">
          <a:avLst>
            <a:gd name="adj" fmla="val 10000"/>
          </a:avLst>
        </a:prstGeom>
        <a:solidFill>
          <a:srgbClr val="FF9F9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rtl="0">
            <a:lnSpc>
              <a:spcPct val="90000"/>
            </a:lnSpc>
            <a:spcBef>
              <a:spcPct val="0"/>
            </a:spcBef>
            <a:spcAft>
              <a:spcPct val="35000"/>
            </a:spcAft>
            <a:buNone/>
          </a:pPr>
          <a:r>
            <a:rPr lang="en-US" sz="3300" kern="1200" dirty="0"/>
            <a:t>Aspire</a:t>
          </a:r>
          <a:br>
            <a:rPr lang="en-US" sz="3300" kern="1200" dirty="0"/>
          </a:br>
          <a:r>
            <a:rPr lang="en-US" sz="3300" b="1" kern="1200" baseline="30000" dirty="0"/>
            <a:t>HOPE Supplement</a:t>
          </a:r>
          <a:r>
            <a:rPr lang="en-US" sz="3300" kern="1200" dirty="0"/>
            <a:t> </a:t>
          </a:r>
        </a:p>
      </dsp:txBody>
      <dsp:txXfrm>
        <a:off x="4331802" y="36126"/>
        <a:ext cx="2309194" cy="1119760"/>
      </dsp:txXfrm>
    </dsp:sp>
    <dsp:sp modelId="{D798FEDA-B51B-4651-BBFB-EB37851FFBC0}">
      <dsp:nvSpPr>
        <dsp:cNvPr id="0" name=""/>
        <dsp:cNvSpPr/>
      </dsp:nvSpPr>
      <dsp:spPr>
        <a:xfrm>
          <a:off x="4534852" y="1190724"/>
          <a:ext cx="237886" cy="892075"/>
        </a:xfrm>
        <a:custGeom>
          <a:avLst/>
          <a:gdLst/>
          <a:ahLst/>
          <a:cxnLst/>
          <a:rect l="0" t="0" r="0" b="0"/>
          <a:pathLst>
            <a:path>
              <a:moveTo>
                <a:pt x="0" y="0"/>
              </a:moveTo>
              <a:lnTo>
                <a:pt x="0" y="892075"/>
              </a:lnTo>
              <a:lnTo>
                <a:pt x="237886" y="89207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05C2AA-7166-41C0-936B-0DEDB8478953}">
      <dsp:nvSpPr>
        <dsp:cNvPr id="0" name=""/>
        <dsp:cNvSpPr/>
      </dsp:nvSpPr>
      <dsp:spPr>
        <a:xfrm>
          <a:off x="4772739" y="1488082"/>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n-US" sz="2800" kern="1200" dirty="0"/>
            <a:t>Parents AGI ≤$36,000</a:t>
          </a:r>
        </a:p>
      </dsp:txBody>
      <dsp:txXfrm>
        <a:off x="4807576" y="1522919"/>
        <a:ext cx="1833421" cy="1119760"/>
      </dsp:txXfrm>
    </dsp:sp>
    <dsp:sp modelId="{FCF8B7A5-A5C0-440D-B1DF-0D52A9A4D98C}">
      <dsp:nvSpPr>
        <dsp:cNvPr id="0" name=""/>
        <dsp:cNvSpPr/>
      </dsp:nvSpPr>
      <dsp:spPr>
        <a:xfrm>
          <a:off x="4534852" y="1190724"/>
          <a:ext cx="237886" cy="2378868"/>
        </a:xfrm>
        <a:custGeom>
          <a:avLst/>
          <a:gdLst/>
          <a:ahLst/>
          <a:cxnLst/>
          <a:rect l="0" t="0" r="0" b="0"/>
          <a:pathLst>
            <a:path>
              <a:moveTo>
                <a:pt x="0" y="0"/>
              </a:moveTo>
              <a:lnTo>
                <a:pt x="0" y="2378868"/>
              </a:lnTo>
              <a:lnTo>
                <a:pt x="237886" y="237886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DC01A-807B-46CD-BCB0-BD8DEBFB1825}">
      <dsp:nvSpPr>
        <dsp:cNvPr id="0" name=""/>
        <dsp:cNvSpPr/>
      </dsp:nvSpPr>
      <dsp:spPr>
        <a:xfrm>
          <a:off x="4772739" y="2974875"/>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n-US" sz="2800" kern="1200" dirty="0"/>
            <a:t>+$250 per semester</a:t>
          </a:r>
        </a:p>
      </dsp:txBody>
      <dsp:txXfrm>
        <a:off x="4807576" y="3009712"/>
        <a:ext cx="1833421" cy="1119760"/>
      </dsp:txXfrm>
    </dsp:sp>
    <dsp:sp modelId="{FA758BF0-55A1-4BD6-864E-AAAC376A5286}">
      <dsp:nvSpPr>
        <dsp:cNvPr id="0" name=""/>
        <dsp:cNvSpPr/>
      </dsp:nvSpPr>
      <dsp:spPr>
        <a:xfrm>
          <a:off x="7270551" y="1289"/>
          <a:ext cx="2378868" cy="1189434"/>
        </a:xfrm>
        <a:prstGeom prst="roundRect">
          <a:avLst>
            <a:gd name="adj" fmla="val 10000"/>
          </a:avLst>
        </a:prstGeom>
        <a:solidFill>
          <a:srgbClr val="00B0F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rtl="0">
            <a:lnSpc>
              <a:spcPct val="90000"/>
            </a:lnSpc>
            <a:spcBef>
              <a:spcPct val="0"/>
            </a:spcBef>
            <a:spcAft>
              <a:spcPct val="35000"/>
            </a:spcAft>
            <a:buNone/>
          </a:pPr>
          <a:r>
            <a:rPr lang="en-US" sz="3300" kern="1200" dirty="0"/>
            <a:t>GAMS</a:t>
          </a:r>
          <a:br>
            <a:rPr lang="en-US" sz="3300" kern="1200" dirty="0"/>
          </a:br>
          <a:r>
            <a:rPr lang="en-US" sz="3300" b="1" kern="1200" baseline="30000" dirty="0"/>
            <a:t>HOPE Supplement</a:t>
          </a:r>
          <a:endParaRPr lang="en-US" sz="3300" kern="1200" dirty="0"/>
        </a:p>
      </dsp:txBody>
      <dsp:txXfrm>
        <a:off x="7305388" y="36126"/>
        <a:ext cx="2309194" cy="1119760"/>
      </dsp:txXfrm>
    </dsp:sp>
    <dsp:sp modelId="{EF44F6FA-A116-42C5-94F5-C040F3DC1511}">
      <dsp:nvSpPr>
        <dsp:cNvPr id="0" name=""/>
        <dsp:cNvSpPr/>
      </dsp:nvSpPr>
      <dsp:spPr>
        <a:xfrm>
          <a:off x="7508438" y="1190724"/>
          <a:ext cx="237886" cy="892075"/>
        </a:xfrm>
        <a:custGeom>
          <a:avLst/>
          <a:gdLst/>
          <a:ahLst/>
          <a:cxnLst/>
          <a:rect l="0" t="0" r="0" b="0"/>
          <a:pathLst>
            <a:path>
              <a:moveTo>
                <a:pt x="0" y="0"/>
              </a:moveTo>
              <a:lnTo>
                <a:pt x="0" y="892075"/>
              </a:lnTo>
              <a:lnTo>
                <a:pt x="237886" y="89207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5746B8-8352-4FFD-97ED-65290AFCD850}">
      <dsp:nvSpPr>
        <dsp:cNvPr id="0" name=""/>
        <dsp:cNvSpPr/>
      </dsp:nvSpPr>
      <dsp:spPr>
        <a:xfrm>
          <a:off x="7746325" y="1488082"/>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n-US" sz="2800" kern="1200" dirty="0"/>
            <a:t>29 ACT/SAT &amp; 3.75 GPA</a:t>
          </a:r>
        </a:p>
      </dsp:txBody>
      <dsp:txXfrm>
        <a:off x="7781162" y="1522919"/>
        <a:ext cx="1833421" cy="1119760"/>
      </dsp:txXfrm>
    </dsp:sp>
    <dsp:sp modelId="{4D17D209-9D3C-49CD-9F7F-7ECC915235E6}">
      <dsp:nvSpPr>
        <dsp:cNvPr id="0" name=""/>
        <dsp:cNvSpPr/>
      </dsp:nvSpPr>
      <dsp:spPr>
        <a:xfrm>
          <a:off x="7508438" y="1190724"/>
          <a:ext cx="237886" cy="2378868"/>
        </a:xfrm>
        <a:custGeom>
          <a:avLst/>
          <a:gdLst/>
          <a:ahLst/>
          <a:cxnLst/>
          <a:rect l="0" t="0" r="0" b="0"/>
          <a:pathLst>
            <a:path>
              <a:moveTo>
                <a:pt x="0" y="0"/>
              </a:moveTo>
              <a:lnTo>
                <a:pt x="0" y="2378868"/>
              </a:lnTo>
              <a:lnTo>
                <a:pt x="237886" y="237886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E4F97B-9CB8-40D7-9D9E-1CC0DDE2C105}">
      <dsp:nvSpPr>
        <dsp:cNvPr id="0" name=""/>
        <dsp:cNvSpPr/>
      </dsp:nvSpPr>
      <dsp:spPr>
        <a:xfrm>
          <a:off x="7746325" y="2974875"/>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n-US" sz="2800" kern="1200" dirty="0"/>
            <a:t>+$500 per semester</a:t>
          </a:r>
        </a:p>
      </dsp:txBody>
      <dsp:txXfrm>
        <a:off x="7781162" y="3009712"/>
        <a:ext cx="1833421" cy="11197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DBB93-545C-4B74-AEF3-9BE4EEE07D27}">
      <dsp:nvSpPr>
        <dsp:cNvPr id="0" name=""/>
        <dsp:cNvSpPr/>
      </dsp:nvSpPr>
      <dsp:spPr>
        <a:xfrm>
          <a:off x="2354702" y="2754"/>
          <a:ext cx="2377194" cy="1188597"/>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Wilder- Naifeh*</a:t>
          </a:r>
        </a:p>
      </dsp:txBody>
      <dsp:txXfrm>
        <a:off x="2389515" y="37567"/>
        <a:ext cx="2307568" cy="1118971"/>
      </dsp:txXfrm>
    </dsp:sp>
    <dsp:sp modelId="{4F96441E-D0EC-4645-A6F9-E0D74D58E1FF}">
      <dsp:nvSpPr>
        <dsp:cNvPr id="0" name=""/>
        <dsp:cNvSpPr/>
      </dsp:nvSpPr>
      <dsp:spPr>
        <a:xfrm>
          <a:off x="2592422" y="1191352"/>
          <a:ext cx="237491" cy="911558"/>
        </a:xfrm>
        <a:custGeom>
          <a:avLst/>
          <a:gdLst/>
          <a:ahLst/>
          <a:cxnLst/>
          <a:rect l="0" t="0" r="0" b="0"/>
          <a:pathLst>
            <a:path>
              <a:moveTo>
                <a:pt x="0" y="0"/>
              </a:moveTo>
              <a:lnTo>
                <a:pt x="0" y="911558"/>
              </a:lnTo>
              <a:lnTo>
                <a:pt x="237491" y="91155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3C2B23-51DC-480C-B0A0-DE59D03C464E}">
      <dsp:nvSpPr>
        <dsp:cNvPr id="0" name=""/>
        <dsp:cNvSpPr/>
      </dsp:nvSpPr>
      <dsp:spPr>
        <a:xfrm>
          <a:off x="2829913" y="1508612"/>
          <a:ext cx="1901755" cy="1188597"/>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rtl="0">
            <a:lnSpc>
              <a:spcPct val="90000"/>
            </a:lnSpc>
            <a:spcBef>
              <a:spcPct val="0"/>
            </a:spcBef>
            <a:spcAft>
              <a:spcPct val="35000"/>
            </a:spcAft>
            <a:buNone/>
          </a:pPr>
          <a:r>
            <a:rPr lang="en-US" sz="2500" kern="1200" dirty="0"/>
            <a:t>Certificate/</a:t>
          </a:r>
          <a:br>
            <a:rPr lang="en-US" sz="2500" kern="1200" dirty="0"/>
          </a:br>
          <a:r>
            <a:rPr lang="en-US" sz="2500" kern="1200" dirty="0"/>
            <a:t>Diploma TCAT</a:t>
          </a:r>
        </a:p>
      </dsp:txBody>
      <dsp:txXfrm>
        <a:off x="2864726" y="1543425"/>
        <a:ext cx="1832129" cy="1118971"/>
      </dsp:txXfrm>
    </dsp:sp>
    <dsp:sp modelId="{209979C0-5747-4ABA-9575-1A0D8ABFA5D8}">
      <dsp:nvSpPr>
        <dsp:cNvPr id="0" name=""/>
        <dsp:cNvSpPr/>
      </dsp:nvSpPr>
      <dsp:spPr>
        <a:xfrm>
          <a:off x="2592422" y="1191352"/>
          <a:ext cx="237719" cy="2377194"/>
        </a:xfrm>
        <a:custGeom>
          <a:avLst/>
          <a:gdLst/>
          <a:ahLst/>
          <a:cxnLst/>
          <a:rect l="0" t="0" r="0" b="0"/>
          <a:pathLst>
            <a:path>
              <a:moveTo>
                <a:pt x="0" y="0"/>
              </a:moveTo>
              <a:lnTo>
                <a:pt x="0" y="2377194"/>
              </a:lnTo>
              <a:lnTo>
                <a:pt x="237719" y="237719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C98E32-653B-484F-84F1-981BFEEFF00E}">
      <dsp:nvSpPr>
        <dsp:cNvPr id="0" name=""/>
        <dsp:cNvSpPr/>
      </dsp:nvSpPr>
      <dsp:spPr>
        <a:xfrm>
          <a:off x="2830141" y="2974247"/>
          <a:ext cx="1901755" cy="1188597"/>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rtl="0">
            <a:lnSpc>
              <a:spcPct val="90000"/>
            </a:lnSpc>
            <a:spcBef>
              <a:spcPct val="0"/>
            </a:spcBef>
            <a:spcAft>
              <a:spcPct val="35000"/>
            </a:spcAft>
            <a:buNone/>
          </a:pPr>
          <a:r>
            <a:rPr lang="en-US" sz="2500" kern="1200" dirty="0"/>
            <a:t>$667 per trimester</a:t>
          </a:r>
        </a:p>
      </dsp:txBody>
      <dsp:txXfrm>
        <a:off x="2864954" y="3009060"/>
        <a:ext cx="1832129" cy="11189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C100-8C71-433E-B585-101D9E1C44D6}">
      <dsp:nvSpPr>
        <dsp:cNvPr id="0" name=""/>
        <dsp:cNvSpPr/>
      </dsp:nvSpPr>
      <dsp:spPr>
        <a:xfrm>
          <a:off x="1323379" y="1289"/>
          <a:ext cx="2378868" cy="1189434"/>
        </a:xfrm>
        <a:prstGeom prst="roundRect">
          <a:avLst>
            <a:gd name="adj" fmla="val 10000"/>
          </a:avLst>
        </a:prstGeom>
        <a:solidFill>
          <a:srgbClr val="00B0F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rtl="0">
            <a:lnSpc>
              <a:spcPct val="90000"/>
            </a:lnSpc>
            <a:spcBef>
              <a:spcPct val="0"/>
            </a:spcBef>
            <a:spcAft>
              <a:spcPct val="35000"/>
            </a:spcAft>
            <a:buNone/>
          </a:pPr>
          <a:r>
            <a:rPr lang="en-US" sz="3300" kern="1200" dirty="0"/>
            <a:t>HOPE Scholarship</a:t>
          </a:r>
        </a:p>
      </dsp:txBody>
      <dsp:txXfrm>
        <a:off x="1358216" y="36126"/>
        <a:ext cx="2309194" cy="1119760"/>
      </dsp:txXfrm>
    </dsp:sp>
    <dsp:sp modelId="{317246FE-CE7E-436E-A0E0-3E74496D407C}">
      <dsp:nvSpPr>
        <dsp:cNvPr id="0" name=""/>
        <dsp:cNvSpPr/>
      </dsp:nvSpPr>
      <dsp:spPr>
        <a:xfrm>
          <a:off x="1561266" y="1190724"/>
          <a:ext cx="237886" cy="892075"/>
        </a:xfrm>
        <a:custGeom>
          <a:avLst/>
          <a:gdLst/>
          <a:ahLst/>
          <a:cxnLst/>
          <a:rect l="0" t="0" r="0" b="0"/>
          <a:pathLst>
            <a:path>
              <a:moveTo>
                <a:pt x="0" y="0"/>
              </a:moveTo>
              <a:lnTo>
                <a:pt x="0" y="892075"/>
              </a:lnTo>
              <a:lnTo>
                <a:pt x="237886" y="89207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D626D2-B40D-4161-AE6B-F3F3D7D76B05}">
      <dsp:nvSpPr>
        <dsp:cNvPr id="0" name=""/>
        <dsp:cNvSpPr/>
      </dsp:nvSpPr>
      <dsp:spPr>
        <a:xfrm>
          <a:off x="1799153" y="1488082"/>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21 ACT/SAT or 3.0 GPA</a:t>
          </a:r>
        </a:p>
      </dsp:txBody>
      <dsp:txXfrm>
        <a:off x="1833990" y="1522919"/>
        <a:ext cx="1833421" cy="1119760"/>
      </dsp:txXfrm>
    </dsp:sp>
    <dsp:sp modelId="{B2175E68-FEE3-45C1-8061-FCD8C3C4FC8E}">
      <dsp:nvSpPr>
        <dsp:cNvPr id="0" name=""/>
        <dsp:cNvSpPr/>
      </dsp:nvSpPr>
      <dsp:spPr>
        <a:xfrm>
          <a:off x="1561266" y="1190724"/>
          <a:ext cx="237886" cy="2378868"/>
        </a:xfrm>
        <a:custGeom>
          <a:avLst/>
          <a:gdLst/>
          <a:ahLst/>
          <a:cxnLst/>
          <a:rect l="0" t="0" r="0" b="0"/>
          <a:pathLst>
            <a:path>
              <a:moveTo>
                <a:pt x="0" y="0"/>
              </a:moveTo>
              <a:lnTo>
                <a:pt x="0" y="2378868"/>
              </a:lnTo>
              <a:lnTo>
                <a:pt x="237886" y="237886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AA19DF-D3F4-4E0A-97D2-79E32D0FF9CB}">
      <dsp:nvSpPr>
        <dsp:cNvPr id="0" name=""/>
        <dsp:cNvSpPr/>
      </dsp:nvSpPr>
      <dsp:spPr>
        <a:xfrm>
          <a:off x="1799153" y="2974875"/>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$2,250/$2,850 per semester</a:t>
          </a:r>
        </a:p>
      </dsp:txBody>
      <dsp:txXfrm>
        <a:off x="1833990" y="3009712"/>
        <a:ext cx="1833421" cy="1119760"/>
      </dsp:txXfrm>
    </dsp:sp>
    <dsp:sp modelId="{FDD955AC-80A3-4E7C-BB6A-EF37855CE80D}">
      <dsp:nvSpPr>
        <dsp:cNvPr id="0" name=""/>
        <dsp:cNvSpPr/>
      </dsp:nvSpPr>
      <dsp:spPr>
        <a:xfrm>
          <a:off x="4296965" y="1289"/>
          <a:ext cx="2378868" cy="1189434"/>
        </a:xfrm>
        <a:prstGeom prst="roundRect">
          <a:avLst>
            <a:gd name="adj" fmla="val 10000"/>
          </a:avLst>
        </a:prstGeom>
        <a:solidFill>
          <a:srgbClr val="FF9F9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rtl="0">
            <a:lnSpc>
              <a:spcPct val="90000"/>
            </a:lnSpc>
            <a:spcBef>
              <a:spcPct val="0"/>
            </a:spcBef>
            <a:spcAft>
              <a:spcPct val="35000"/>
            </a:spcAft>
            <a:buNone/>
          </a:pPr>
          <a:r>
            <a:rPr lang="en-US" sz="3300" kern="1200" dirty="0"/>
            <a:t>Aspire</a:t>
          </a:r>
          <a:br>
            <a:rPr lang="en-US" sz="3300" kern="1200" dirty="0"/>
          </a:br>
          <a:r>
            <a:rPr lang="en-US" sz="3300" b="1" kern="1200" baseline="30000" dirty="0"/>
            <a:t>HOPE Supplement</a:t>
          </a:r>
          <a:r>
            <a:rPr lang="en-US" sz="3300" kern="1200" dirty="0"/>
            <a:t> </a:t>
          </a:r>
        </a:p>
      </dsp:txBody>
      <dsp:txXfrm>
        <a:off x="4331802" y="36126"/>
        <a:ext cx="2309194" cy="1119760"/>
      </dsp:txXfrm>
    </dsp:sp>
    <dsp:sp modelId="{F6922D0B-8E86-4D76-89A7-B853DF5EC44F}">
      <dsp:nvSpPr>
        <dsp:cNvPr id="0" name=""/>
        <dsp:cNvSpPr/>
      </dsp:nvSpPr>
      <dsp:spPr>
        <a:xfrm>
          <a:off x="4534852" y="1190724"/>
          <a:ext cx="237886" cy="892075"/>
        </a:xfrm>
        <a:custGeom>
          <a:avLst/>
          <a:gdLst/>
          <a:ahLst/>
          <a:cxnLst/>
          <a:rect l="0" t="0" r="0" b="0"/>
          <a:pathLst>
            <a:path>
              <a:moveTo>
                <a:pt x="0" y="0"/>
              </a:moveTo>
              <a:lnTo>
                <a:pt x="0" y="892075"/>
              </a:lnTo>
              <a:lnTo>
                <a:pt x="237886" y="89207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DB45EA-B185-417C-A810-98FCACD0A4A5}">
      <dsp:nvSpPr>
        <dsp:cNvPr id="0" name=""/>
        <dsp:cNvSpPr/>
      </dsp:nvSpPr>
      <dsp:spPr>
        <a:xfrm>
          <a:off x="4772739" y="1488082"/>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Parents AGI ≤$36,000</a:t>
          </a:r>
        </a:p>
      </dsp:txBody>
      <dsp:txXfrm>
        <a:off x="4807576" y="1522919"/>
        <a:ext cx="1833421" cy="1119760"/>
      </dsp:txXfrm>
    </dsp:sp>
    <dsp:sp modelId="{2C7351BB-7B98-4CA1-91C1-B21F5C0CDCF4}">
      <dsp:nvSpPr>
        <dsp:cNvPr id="0" name=""/>
        <dsp:cNvSpPr/>
      </dsp:nvSpPr>
      <dsp:spPr>
        <a:xfrm>
          <a:off x="4534852" y="1190724"/>
          <a:ext cx="237886" cy="2378868"/>
        </a:xfrm>
        <a:custGeom>
          <a:avLst/>
          <a:gdLst/>
          <a:ahLst/>
          <a:cxnLst/>
          <a:rect l="0" t="0" r="0" b="0"/>
          <a:pathLst>
            <a:path>
              <a:moveTo>
                <a:pt x="0" y="0"/>
              </a:moveTo>
              <a:lnTo>
                <a:pt x="0" y="2378868"/>
              </a:lnTo>
              <a:lnTo>
                <a:pt x="237886" y="237886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573371-D6D5-44D7-AC5B-3B827656023A}">
      <dsp:nvSpPr>
        <dsp:cNvPr id="0" name=""/>
        <dsp:cNvSpPr/>
      </dsp:nvSpPr>
      <dsp:spPr>
        <a:xfrm>
          <a:off x="4772739" y="2974875"/>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+$750 per semester</a:t>
          </a:r>
        </a:p>
      </dsp:txBody>
      <dsp:txXfrm>
        <a:off x="4807576" y="3009712"/>
        <a:ext cx="1833421" cy="1119760"/>
      </dsp:txXfrm>
    </dsp:sp>
    <dsp:sp modelId="{0528DADC-01DD-4154-95B0-B77059714963}">
      <dsp:nvSpPr>
        <dsp:cNvPr id="0" name=""/>
        <dsp:cNvSpPr/>
      </dsp:nvSpPr>
      <dsp:spPr>
        <a:xfrm>
          <a:off x="7270551" y="1289"/>
          <a:ext cx="2378868" cy="1189434"/>
        </a:xfrm>
        <a:prstGeom prst="roundRect">
          <a:avLst>
            <a:gd name="adj" fmla="val 10000"/>
          </a:avLst>
        </a:prstGeom>
        <a:solidFill>
          <a:srgbClr val="00B0F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rtl="0">
            <a:lnSpc>
              <a:spcPct val="90000"/>
            </a:lnSpc>
            <a:spcBef>
              <a:spcPct val="0"/>
            </a:spcBef>
            <a:spcAft>
              <a:spcPct val="35000"/>
            </a:spcAft>
            <a:buNone/>
          </a:pPr>
          <a:r>
            <a:rPr lang="en-US" sz="3300" kern="1200" dirty="0"/>
            <a:t>GAMS</a:t>
          </a:r>
          <a:br>
            <a:rPr lang="en-US" sz="3300" kern="1200" dirty="0"/>
          </a:br>
          <a:r>
            <a:rPr lang="en-US" sz="3300" b="1" kern="1200" baseline="30000" dirty="0"/>
            <a:t>HOPE Supplement</a:t>
          </a:r>
          <a:endParaRPr lang="en-US" sz="3300" kern="1200" dirty="0"/>
        </a:p>
      </dsp:txBody>
      <dsp:txXfrm>
        <a:off x="7305388" y="36126"/>
        <a:ext cx="2309194" cy="1119760"/>
      </dsp:txXfrm>
    </dsp:sp>
    <dsp:sp modelId="{70B72EF9-21A7-4293-9798-49B967D6674B}">
      <dsp:nvSpPr>
        <dsp:cNvPr id="0" name=""/>
        <dsp:cNvSpPr/>
      </dsp:nvSpPr>
      <dsp:spPr>
        <a:xfrm>
          <a:off x="7508438" y="1190724"/>
          <a:ext cx="237886" cy="892075"/>
        </a:xfrm>
        <a:custGeom>
          <a:avLst/>
          <a:gdLst/>
          <a:ahLst/>
          <a:cxnLst/>
          <a:rect l="0" t="0" r="0" b="0"/>
          <a:pathLst>
            <a:path>
              <a:moveTo>
                <a:pt x="0" y="0"/>
              </a:moveTo>
              <a:lnTo>
                <a:pt x="0" y="892075"/>
              </a:lnTo>
              <a:lnTo>
                <a:pt x="237886" y="89207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E9D2BB-6987-4036-8719-C94FBCEEBE91}">
      <dsp:nvSpPr>
        <dsp:cNvPr id="0" name=""/>
        <dsp:cNvSpPr/>
      </dsp:nvSpPr>
      <dsp:spPr>
        <a:xfrm>
          <a:off x="7746325" y="1488082"/>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29 ACT/SAT &amp; 3.75 GPA</a:t>
          </a:r>
        </a:p>
      </dsp:txBody>
      <dsp:txXfrm>
        <a:off x="7781162" y="1522919"/>
        <a:ext cx="1833421" cy="1119760"/>
      </dsp:txXfrm>
    </dsp:sp>
    <dsp:sp modelId="{1528D9D8-7033-4736-B35F-B768A0EC6B34}">
      <dsp:nvSpPr>
        <dsp:cNvPr id="0" name=""/>
        <dsp:cNvSpPr/>
      </dsp:nvSpPr>
      <dsp:spPr>
        <a:xfrm>
          <a:off x="7508438" y="1190724"/>
          <a:ext cx="237886" cy="2378868"/>
        </a:xfrm>
        <a:custGeom>
          <a:avLst/>
          <a:gdLst/>
          <a:ahLst/>
          <a:cxnLst/>
          <a:rect l="0" t="0" r="0" b="0"/>
          <a:pathLst>
            <a:path>
              <a:moveTo>
                <a:pt x="0" y="0"/>
              </a:moveTo>
              <a:lnTo>
                <a:pt x="0" y="2378868"/>
              </a:lnTo>
              <a:lnTo>
                <a:pt x="237886" y="237886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C3DA9D-161A-4F21-ACF4-7E1FD5E05982}">
      <dsp:nvSpPr>
        <dsp:cNvPr id="0" name=""/>
        <dsp:cNvSpPr/>
      </dsp:nvSpPr>
      <dsp:spPr>
        <a:xfrm>
          <a:off x="7746325" y="2974875"/>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+$500 per semester</a:t>
          </a:r>
        </a:p>
      </dsp:txBody>
      <dsp:txXfrm>
        <a:off x="7781162" y="3009712"/>
        <a:ext cx="1833421" cy="1119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C100-8C71-433E-B585-101D9E1C44D6}">
      <dsp:nvSpPr>
        <dsp:cNvPr id="0" name=""/>
        <dsp:cNvSpPr/>
      </dsp:nvSpPr>
      <dsp:spPr>
        <a:xfrm>
          <a:off x="1323379" y="1289"/>
          <a:ext cx="2378868" cy="1189434"/>
        </a:xfrm>
        <a:prstGeom prst="roundRect">
          <a:avLst>
            <a:gd name="adj" fmla="val 10000"/>
          </a:avLst>
        </a:prstGeom>
        <a:solidFill>
          <a:srgbClr val="00B0F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rtl="0">
            <a:lnSpc>
              <a:spcPct val="90000"/>
            </a:lnSpc>
            <a:spcBef>
              <a:spcPct val="0"/>
            </a:spcBef>
            <a:spcAft>
              <a:spcPct val="35000"/>
            </a:spcAft>
            <a:buNone/>
          </a:pPr>
          <a:r>
            <a:rPr lang="en-US" sz="3300" kern="1200" dirty="0"/>
            <a:t>HOPE Scholarship</a:t>
          </a:r>
        </a:p>
      </dsp:txBody>
      <dsp:txXfrm>
        <a:off x="1358216" y="36126"/>
        <a:ext cx="2309194" cy="1119760"/>
      </dsp:txXfrm>
    </dsp:sp>
    <dsp:sp modelId="{317246FE-CE7E-436E-A0E0-3E74496D407C}">
      <dsp:nvSpPr>
        <dsp:cNvPr id="0" name=""/>
        <dsp:cNvSpPr/>
      </dsp:nvSpPr>
      <dsp:spPr>
        <a:xfrm>
          <a:off x="1561266" y="1190724"/>
          <a:ext cx="237886" cy="892075"/>
        </a:xfrm>
        <a:custGeom>
          <a:avLst/>
          <a:gdLst/>
          <a:ahLst/>
          <a:cxnLst/>
          <a:rect l="0" t="0" r="0" b="0"/>
          <a:pathLst>
            <a:path>
              <a:moveTo>
                <a:pt x="0" y="0"/>
              </a:moveTo>
              <a:lnTo>
                <a:pt x="0" y="892075"/>
              </a:lnTo>
              <a:lnTo>
                <a:pt x="237886" y="89207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D626D2-B40D-4161-AE6B-F3F3D7D76B05}">
      <dsp:nvSpPr>
        <dsp:cNvPr id="0" name=""/>
        <dsp:cNvSpPr/>
      </dsp:nvSpPr>
      <dsp:spPr>
        <a:xfrm>
          <a:off x="1799153" y="1488082"/>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21 ACT/SAT or 3.0 GPA</a:t>
          </a:r>
        </a:p>
      </dsp:txBody>
      <dsp:txXfrm>
        <a:off x="1833990" y="1522919"/>
        <a:ext cx="1833421" cy="1119760"/>
      </dsp:txXfrm>
    </dsp:sp>
    <dsp:sp modelId="{B2175E68-FEE3-45C1-8061-FCD8C3C4FC8E}">
      <dsp:nvSpPr>
        <dsp:cNvPr id="0" name=""/>
        <dsp:cNvSpPr/>
      </dsp:nvSpPr>
      <dsp:spPr>
        <a:xfrm>
          <a:off x="1561266" y="1190724"/>
          <a:ext cx="237886" cy="2378868"/>
        </a:xfrm>
        <a:custGeom>
          <a:avLst/>
          <a:gdLst/>
          <a:ahLst/>
          <a:cxnLst/>
          <a:rect l="0" t="0" r="0" b="0"/>
          <a:pathLst>
            <a:path>
              <a:moveTo>
                <a:pt x="0" y="0"/>
              </a:moveTo>
              <a:lnTo>
                <a:pt x="0" y="2378868"/>
              </a:lnTo>
              <a:lnTo>
                <a:pt x="237886" y="237886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AA19DF-D3F4-4E0A-97D2-79E32D0FF9CB}">
      <dsp:nvSpPr>
        <dsp:cNvPr id="0" name=""/>
        <dsp:cNvSpPr/>
      </dsp:nvSpPr>
      <dsp:spPr>
        <a:xfrm>
          <a:off x="1799153" y="2974875"/>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$2,250/$2,850 per semester</a:t>
          </a:r>
        </a:p>
      </dsp:txBody>
      <dsp:txXfrm>
        <a:off x="1833990" y="3009712"/>
        <a:ext cx="1833421" cy="1119760"/>
      </dsp:txXfrm>
    </dsp:sp>
    <dsp:sp modelId="{FDD955AC-80A3-4E7C-BB6A-EF37855CE80D}">
      <dsp:nvSpPr>
        <dsp:cNvPr id="0" name=""/>
        <dsp:cNvSpPr/>
      </dsp:nvSpPr>
      <dsp:spPr>
        <a:xfrm>
          <a:off x="4296965" y="1289"/>
          <a:ext cx="2378868" cy="1189434"/>
        </a:xfrm>
        <a:prstGeom prst="roundRect">
          <a:avLst>
            <a:gd name="adj" fmla="val 10000"/>
          </a:avLst>
        </a:prstGeom>
        <a:solidFill>
          <a:srgbClr val="FF9F9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rtl="0">
            <a:lnSpc>
              <a:spcPct val="90000"/>
            </a:lnSpc>
            <a:spcBef>
              <a:spcPct val="0"/>
            </a:spcBef>
            <a:spcAft>
              <a:spcPct val="35000"/>
            </a:spcAft>
            <a:buNone/>
          </a:pPr>
          <a:r>
            <a:rPr lang="en-US" sz="3300" kern="1200" dirty="0"/>
            <a:t>Aspire</a:t>
          </a:r>
          <a:br>
            <a:rPr lang="en-US" sz="3300" kern="1200" dirty="0"/>
          </a:br>
          <a:r>
            <a:rPr lang="en-US" sz="3300" b="1" kern="1200" baseline="30000" dirty="0"/>
            <a:t>HOPE Supplement</a:t>
          </a:r>
          <a:r>
            <a:rPr lang="en-US" sz="3300" kern="1200" dirty="0"/>
            <a:t> </a:t>
          </a:r>
        </a:p>
      </dsp:txBody>
      <dsp:txXfrm>
        <a:off x="4331802" y="36126"/>
        <a:ext cx="2309194" cy="1119760"/>
      </dsp:txXfrm>
    </dsp:sp>
    <dsp:sp modelId="{F6922D0B-8E86-4D76-89A7-B853DF5EC44F}">
      <dsp:nvSpPr>
        <dsp:cNvPr id="0" name=""/>
        <dsp:cNvSpPr/>
      </dsp:nvSpPr>
      <dsp:spPr>
        <a:xfrm>
          <a:off x="4534852" y="1190724"/>
          <a:ext cx="237886" cy="892075"/>
        </a:xfrm>
        <a:custGeom>
          <a:avLst/>
          <a:gdLst/>
          <a:ahLst/>
          <a:cxnLst/>
          <a:rect l="0" t="0" r="0" b="0"/>
          <a:pathLst>
            <a:path>
              <a:moveTo>
                <a:pt x="0" y="0"/>
              </a:moveTo>
              <a:lnTo>
                <a:pt x="0" y="892075"/>
              </a:lnTo>
              <a:lnTo>
                <a:pt x="237886" y="89207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DB45EA-B185-417C-A810-98FCACD0A4A5}">
      <dsp:nvSpPr>
        <dsp:cNvPr id="0" name=""/>
        <dsp:cNvSpPr/>
      </dsp:nvSpPr>
      <dsp:spPr>
        <a:xfrm>
          <a:off x="4772739" y="1488082"/>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Parents AGI ≤$36,000</a:t>
          </a:r>
        </a:p>
      </dsp:txBody>
      <dsp:txXfrm>
        <a:off x="4807576" y="1522919"/>
        <a:ext cx="1833421" cy="1119760"/>
      </dsp:txXfrm>
    </dsp:sp>
    <dsp:sp modelId="{2C7351BB-7B98-4CA1-91C1-B21F5C0CDCF4}">
      <dsp:nvSpPr>
        <dsp:cNvPr id="0" name=""/>
        <dsp:cNvSpPr/>
      </dsp:nvSpPr>
      <dsp:spPr>
        <a:xfrm>
          <a:off x="4534852" y="1190724"/>
          <a:ext cx="237886" cy="2378868"/>
        </a:xfrm>
        <a:custGeom>
          <a:avLst/>
          <a:gdLst/>
          <a:ahLst/>
          <a:cxnLst/>
          <a:rect l="0" t="0" r="0" b="0"/>
          <a:pathLst>
            <a:path>
              <a:moveTo>
                <a:pt x="0" y="0"/>
              </a:moveTo>
              <a:lnTo>
                <a:pt x="0" y="2378868"/>
              </a:lnTo>
              <a:lnTo>
                <a:pt x="237886" y="237886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573371-D6D5-44D7-AC5B-3B827656023A}">
      <dsp:nvSpPr>
        <dsp:cNvPr id="0" name=""/>
        <dsp:cNvSpPr/>
      </dsp:nvSpPr>
      <dsp:spPr>
        <a:xfrm>
          <a:off x="4772739" y="2974875"/>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+$750 per semester</a:t>
          </a:r>
        </a:p>
      </dsp:txBody>
      <dsp:txXfrm>
        <a:off x="4807576" y="3009712"/>
        <a:ext cx="1833421" cy="1119760"/>
      </dsp:txXfrm>
    </dsp:sp>
    <dsp:sp modelId="{0528DADC-01DD-4154-95B0-B77059714963}">
      <dsp:nvSpPr>
        <dsp:cNvPr id="0" name=""/>
        <dsp:cNvSpPr/>
      </dsp:nvSpPr>
      <dsp:spPr>
        <a:xfrm>
          <a:off x="7270551" y="1289"/>
          <a:ext cx="2378868" cy="1189434"/>
        </a:xfrm>
        <a:prstGeom prst="roundRect">
          <a:avLst>
            <a:gd name="adj" fmla="val 10000"/>
          </a:avLst>
        </a:prstGeom>
        <a:solidFill>
          <a:srgbClr val="00B0F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rtl="0">
            <a:lnSpc>
              <a:spcPct val="90000"/>
            </a:lnSpc>
            <a:spcBef>
              <a:spcPct val="0"/>
            </a:spcBef>
            <a:spcAft>
              <a:spcPct val="35000"/>
            </a:spcAft>
            <a:buNone/>
          </a:pPr>
          <a:r>
            <a:rPr lang="en-US" sz="3300" kern="1200" dirty="0"/>
            <a:t>GAMS</a:t>
          </a:r>
          <a:br>
            <a:rPr lang="en-US" sz="3300" kern="1200" dirty="0"/>
          </a:br>
          <a:r>
            <a:rPr lang="en-US" sz="3300" b="1" kern="1200" baseline="30000" dirty="0"/>
            <a:t>HOPE Supplement</a:t>
          </a:r>
          <a:endParaRPr lang="en-US" sz="3300" kern="1200" dirty="0"/>
        </a:p>
      </dsp:txBody>
      <dsp:txXfrm>
        <a:off x="7305388" y="36126"/>
        <a:ext cx="2309194" cy="1119760"/>
      </dsp:txXfrm>
    </dsp:sp>
    <dsp:sp modelId="{70B72EF9-21A7-4293-9798-49B967D6674B}">
      <dsp:nvSpPr>
        <dsp:cNvPr id="0" name=""/>
        <dsp:cNvSpPr/>
      </dsp:nvSpPr>
      <dsp:spPr>
        <a:xfrm>
          <a:off x="7508438" y="1190724"/>
          <a:ext cx="237886" cy="892075"/>
        </a:xfrm>
        <a:custGeom>
          <a:avLst/>
          <a:gdLst/>
          <a:ahLst/>
          <a:cxnLst/>
          <a:rect l="0" t="0" r="0" b="0"/>
          <a:pathLst>
            <a:path>
              <a:moveTo>
                <a:pt x="0" y="0"/>
              </a:moveTo>
              <a:lnTo>
                <a:pt x="0" y="892075"/>
              </a:lnTo>
              <a:lnTo>
                <a:pt x="237886" y="89207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E9D2BB-6987-4036-8719-C94FBCEEBE91}">
      <dsp:nvSpPr>
        <dsp:cNvPr id="0" name=""/>
        <dsp:cNvSpPr/>
      </dsp:nvSpPr>
      <dsp:spPr>
        <a:xfrm>
          <a:off x="7746325" y="1488082"/>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29 ACT/SAT &amp; 3.75 GPA</a:t>
          </a:r>
        </a:p>
      </dsp:txBody>
      <dsp:txXfrm>
        <a:off x="7781162" y="1522919"/>
        <a:ext cx="1833421" cy="1119760"/>
      </dsp:txXfrm>
    </dsp:sp>
    <dsp:sp modelId="{1528D9D8-7033-4736-B35F-B768A0EC6B34}">
      <dsp:nvSpPr>
        <dsp:cNvPr id="0" name=""/>
        <dsp:cNvSpPr/>
      </dsp:nvSpPr>
      <dsp:spPr>
        <a:xfrm>
          <a:off x="7508438" y="1190724"/>
          <a:ext cx="237886" cy="2378868"/>
        </a:xfrm>
        <a:custGeom>
          <a:avLst/>
          <a:gdLst/>
          <a:ahLst/>
          <a:cxnLst/>
          <a:rect l="0" t="0" r="0" b="0"/>
          <a:pathLst>
            <a:path>
              <a:moveTo>
                <a:pt x="0" y="0"/>
              </a:moveTo>
              <a:lnTo>
                <a:pt x="0" y="2378868"/>
              </a:lnTo>
              <a:lnTo>
                <a:pt x="237886" y="237886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C3DA9D-161A-4F21-ACF4-7E1FD5E05982}">
      <dsp:nvSpPr>
        <dsp:cNvPr id="0" name=""/>
        <dsp:cNvSpPr/>
      </dsp:nvSpPr>
      <dsp:spPr>
        <a:xfrm>
          <a:off x="7746325" y="2974875"/>
          <a:ext cx="1903095" cy="1189434"/>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+$500 per semester</a:t>
          </a:r>
        </a:p>
      </dsp:txBody>
      <dsp:txXfrm>
        <a:off x="7781162" y="3009712"/>
        <a:ext cx="1833421" cy="11197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A529B845-3DE4-C44E-82C8-700AB11ED3A6}" type="datetime1">
              <a:rPr lang="en-US" smtClean="0"/>
              <a:t>11/8/2023</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A796EF79-0BF4-924E-943E-33FECC0BC4E2}" type="slidenum">
              <a:rPr lang="en-US" smtClean="0"/>
              <a:t>‹#›</a:t>
            </a:fld>
            <a:endParaRPr lang="en-US"/>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002" cy="461193"/>
          </a:xfrm>
          <a:prstGeom prst="rect">
            <a:avLst/>
          </a:prstGeom>
        </p:spPr>
        <p:txBody>
          <a:bodyPr vert="horz" lIns="87474" tIns="43738" rIns="87474" bIns="43738" rtlCol="0"/>
          <a:lstStyle>
            <a:lvl1pPr algn="l">
              <a:defRPr sz="1200"/>
            </a:lvl1pPr>
          </a:lstStyle>
          <a:p>
            <a:endParaRPr lang="en-US"/>
          </a:p>
        </p:txBody>
      </p:sp>
      <p:sp>
        <p:nvSpPr>
          <p:cNvPr id="3" name="Date Placeholder 2"/>
          <p:cNvSpPr>
            <a:spLocks noGrp="1"/>
          </p:cNvSpPr>
          <p:nvPr>
            <p:ph type="dt" idx="1"/>
          </p:nvPr>
        </p:nvSpPr>
        <p:spPr>
          <a:xfrm>
            <a:off x="3936566" y="2"/>
            <a:ext cx="3012002" cy="461193"/>
          </a:xfrm>
          <a:prstGeom prst="rect">
            <a:avLst/>
          </a:prstGeom>
        </p:spPr>
        <p:txBody>
          <a:bodyPr vert="horz" lIns="87474" tIns="43738" rIns="87474" bIns="43738" rtlCol="0"/>
          <a:lstStyle>
            <a:lvl1pPr algn="r">
              <a:defRPr sz="1200"/>
            </a:lvl1pPr>
          </a:lstStyle>
          <a:p>
            <a:fld id="{D55E2DDC-EEF2-C84C-B230-6800F23774E3}" type="datetime1">
              <a:rPr lang="en-US" smtClean="0"/>
              <a:t>11/8/2023</a:t>
            </a:fld>
            <a:endParaRPr lang="en-US"/>
          </a:p>
        </p:txBody>
      </p:sp>
      <p:sp>
        <p:nvSpPr>
          <p:cNvPr id="4" name="Slide Image Placeholder 3"/>
          <p:cNvSpPr>
            <a:spLocks noGrp="1" noRot="1" noChangeAspect="1"/>
          </p:cNvSpPr>
          <p:nvPr>
            <p:ph type="sldImg" idx="2"/>
          </p:nvPr>
        </p:nvSpPr>
        <p:spPr>
          <a:xfrm>
            <a:off x="396875" y="693738"/>
            <a:ext cx="6156325" cy="3463925"/>
          </a:xfrm>
          <a:prstGeom prst="rect">
            <a:avLst/>
          </a:prstGeom>
          <a:noFill/>
          <a:ln w="12700">
            <a:solidFill>
              <a:prstClr val="black"/>
            </a:solidFill>
          </a:ln>
        </p:spPr>
        <p:txBody>
          <a:bodyPr vert="horz" lIns="87474" tIns="43738" rIns="87474" bIns="43738" rtlCol="0" anchor="ctr"/>
          <a:lstStyle/>
          <a:p>
            <a:endParaRPr lang="en-US"/>
          </a:p>
        </p:txBody>
      </p:sp>
      <p:sp>
        <p:nvSpPr>
          <p:cNvPr id="5" name="Notes Placeholder 4"/>
          <p:cNvSpPr>
            <a:spLocks noGrp="1"/>
          </p:cNvSpPr>
          <p:nvPr>
            <p:ph type="body" sz="quarter" idx="3"/>
          </p:nvPr>
        </p:nvSpPr>
        <p:spPr>
          <a:xfrm>
            <a:off x="695311" y="4387444"/>
            <a:ext cx="5559456" cy="4155317"/>
          </a:xfrm>
          <a:prstGeom prst="rect">
            <a:avLst/>
          </a:prstGeom>
        </p:spPr>
        <p:txBody>
          <a:bodyPr vert="horz" lIns="87474" tIns="43738" rIns="87474" bIns="437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3358"/>
            <a:ext cx="3012002" cy="461193"/>
          </a:xfrm>
          <a:prstGeom prst="rect">
            <a:avLst/>
          </a:prstGeom>
        </p:spPr>
        <p:txBody>
          <a:bodyPr vert="horz" lIns="87474" tIns="43738" rIns="87474" bIns="43738" rtlCol="0" anchor="b"/>
          <a:lstStyle>
            <a:lvl1pPr algn="l">
              <a:defRPr sz="1200"/>
            </a:lvl1pPr>
          </a:lstStyle>
          <a:p>
            <a:endParaRPr lang="en-US"/>
          </a:p>
        </p:txBody>
      </p:sp>
      <p:sp>
        <p:nvSpPr>
          <p:cNvPr id="7" name="Slide Number Placeholder 6"/>
          <p:cNvSpPr>
            <a:spLocks noGrp="1"/>
          </p:cNvSpPr>
          <p:nvPr>
            <p:ph type="sldNum" sz="quarter" idx="5"/>
          </p:nvPr>
        </p:nvSpPr>
        <p:spPr>
          <a:xfrm>
            <a:off x="3936566" y="8773358"/>
            <a:ext cx="3012002" cy="461193"/>
          </a:xfrm>
          <a:prstGeom prst="rect">
            <a:avLst/>
          </a:prstGeom>
        </p:spPr>
        <p:txBody>
          <a:bodyPr vert="horz" lIns="87474" tIns="43738" rIns="87474" bIns="43738" rtlCol="0" anchor="b"/>
          <a:lstStyle>
            <a:lvl1pPr algn="r">
              <a:defRPr sz="1200"/>
            </a:lvl1pPr>
          </a:lstStyle>
          <a:p>
            <a:fld id="{DE8B79F1-B7B6-4FD2-9263-BB9B47A67CD8}" type="slidenum">
              <a:rPr lang="en-US" smtClean="0"/>
              <a:t>‹#›</a:t>
            </a:fld>
            <a:endParaRPr lang="en-US"/>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3738"/>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0480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24-25 FAFSA will require all users to login with their username/password which is known as the FSA ID.  A dependent student completing the FAFSA will need an FSA ID as well as one parent. In some scenarios, the second parent will also need an FSA ID.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D2979-E52E-4C97-9E88-CAD0587156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329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updates are implemented,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fafsa.gov</a:t>
            </a:r>
            <a:r>
              <a:rPr lang="en-US" sz="1200" dirty="0">
                <a:effectLst/>
                <a:latin typeface="Calibri" panose="020F0502020204030204" pitchFamily="34" charset="0"/>
                <a:ea typeface="Calibri" panose="020F0502020204030204" pitchFamily="34" charset="0"/>
                <a:cs typeface="Times New Roman" panose="02020603050405020304" pitchFamily="18" charset="0"/>
              </a:rPr>
              <a:t> will be dedicated to the 24-25 FAFSA.  Students will click start a new form to begin.  Note, if a student still needs to submit or correct their 23-24 FAFSA, they can click start or edit a 23-24 form.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918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24-25 FAFSA will now require the student or parent to login with their FSA ID username and password to begin.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32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user will select their role to continue.  Hereafter, we will explore the 24-25 FAFSA as the student.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28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screen.  The student will have to agree to provide their consent to allow FAFSA to connect with the IRS.  If consent is not provided, then the student will not qualify for federal or state aid.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027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you begin the 24-25 school year, what will your college grade level be; next will you have your first bachelor’s degree?</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572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Onto the student’s colleges section where students can now send their FAFSA to up to 20 colleges.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the student is a US citizen, select “US citizen.” If the student is a green card holder, select “eligible noncitizen.”  They will then be prompted to enter your Alien Registration Number which is the USCIS# on their green card.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841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Review the following circumstances and select any that apply. If none, select none of these apply and click continue.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864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37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435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51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6940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screen for dependent students.  Tell us about your parents.  If parents are married to one another, select yes. If not, then the student will be posed more questions to determine which parent’s information to provide.  Such screenshots are not available yet.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739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Onto the student’s finances section.  If the student filed taxes in 2022, the new IRS direct data exchange will automatically answer a few questions.  If unable, then FAFSA will pose the typical income questions.  Unfortunately, not all screenshots are available.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015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question.  Was a parent killed in the line of duty on or after 9/11 or while performing official duties as a police officer, firefighter, or emergency service worker?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247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Onto the student’s finances section.  If the student filed taxes in 2022, the new IRS direct data exchange will automatically answer a few questions.  If unable, then FAFSA will pose the typical income questions.  Unfortunately, not all screenshots are available.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439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the parent file a joint tax return in 2022 with their spouse? Married parents who filed jointly will only have to complete one parent section.  However, if married parents filed separately in 2022, then the parent’s spouse must complete a separate parent section of the FAFSA.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984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in the parents family meaning their children will be in college between July 1 and June 30?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974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 parents family size different from the number claimed on their 2022 tax return?  Answer accordingly.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471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The parent will answer the remaining questions accordingly. If a question does not apply, enter zero.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83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it will be open at some point this December. Second, Tennessee’s priority deadline will be April 15.  Third, anyone working on the FAFSA will now need a username/password to complete their part.  Fourth, the student will complete their part of the FAFSA…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9976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parent will next answer child support received and their asset questions accordingly. If a question does not apply, enter zero.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225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an overview of what FAFSA considers an asset and what it does not. Beginning with the 24-25 FAFSA, values of a farm and small business are now considered assets.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1294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48</a:t>
            </a:fld>
            <a:endParaRPr lang="en-US"/>
          </a:p>
        </p:txBody>
      </p:sp>
    </p:spTree>
    <p:extLst>
      <p:ext uri="{BB962C8B-B14F-4D97-AF65-F5344CB8AC3E}">
        <p14:creationId xmlns:p14="http://schemas.microsoft.com/office/powerpoint/2010/main" val="2311162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8B79F1-B7B6-4FD2-9263-BB9B47A67CD8}" type="slidenum">
              <a:rPr lang="en-US" smtClean="0"/>
              <a:t>49</a:t>
            </a:fld>
            <a:endParaRPr lang="en-US"/>
          </a:p>
        </p:txBody>
      </p:sp>
    </p:spTree>
    <p:extLst>
      <p:ext uri="{BB962C8B-B14F-4D97-AF65-F5344CB8AC3E}">
        <p14:creationId xmlns:p14="http://schemas.microsoft.com/office/powerpoint/2010/main" val="2030969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50</a:t>
            </a:fld>
            <a:endParaRPr lang="en-US"/>
          </a:p>
        </p:txBody>
      </p:sp>
    </p:spTree>
    <p:extLst>
      <p:ext uri="{BB962C8B-B14F-4D97-AF65-F5344CB8AC3E}">
        <p14:creationId xmlns:p14="http://schemas.microsoft.com/office/powerpoint/2010/main" val="4153051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8B79F1-B7B6-4FD2-9263-BB9B47A67CD8}" type="slidenum">
              <a:rPr lang="en-US" smtClean="0"/>
              <a:t>51</a:t>
            </a:fld>
            <a:endParaRPr lang="en-US"/>
          </a:p>
        </p:txBody>
      </p:sp>
    </p:spTree>
    <p:extLst>
      <p:ext uri="{BB962C8B-B14F-4D97-AF65-F5344CB8AC3E}">
        <p14:creationId xmlns:p14="http://schemas.microsoft.com/office/powerpoint/2010/main" val="3019428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8B79F1-B7B6-4FD2-9263-BB9B47A67CD8}" type="slidenum">
              <a:rPr lang="en-US" smtClean="0"/>
              <a:t>52</a:t>
            </a:fld>
            <a:endParaRPr lang="en-US"/>
          </a:p>
        </p:txBody>
      </p:sp>
    </p:spTree>
    <p:extLst>
      <p:ext uri="{BB962C8B-B14F-4D97-AF65-F5344CB8AC3E}">
        <p14:creationId xmlns:p14="http://schemas.microsoft.com/office/powerpoint/2010/main" val="3264651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concludes part 6 of the 24-25 FAFSA preview. For more information about the FAFSA and our state aid programs, check out money for college at collegefortn.org.  </a:t>
            </a:r>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327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3738"/>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260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create a FSA ID, go to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studentaid.gov</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click create account.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D2979-E52E-4C97-9E88-CAD0587156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124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FSA ID creation process tends to timeout after 10 minutes, so before you begin, on a sheet of paper, write down answers to four of these questions.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D2979-E52E-4C97-9E88-CAD0587156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16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Step 4, select your communication preferences…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D2979-E52E-4C97-9E88-CAD0587156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06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enter and reenter your mobile number and click the box to use your mobile number for account access.  Click continue.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D2979-E52E-4C97-9E88-CAD0587156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830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Take a picture or write down your backup code, check the box, and click continue.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D2979-E52E-4C97-9E88-CAD0587156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62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account has been successfully created. The Social Security Administration must confirm your information which takes up to 3 days.  Once confirmed, you should receive an email that you can use your username/password to complete the 24-25 FAFSA.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D2979-E52E-4C97-9E88-CAD0587156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533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6" name="Picture 5">
            <a:extLst>
              <a:ext uri="{FF2B5EF4-FFF2-40B4-BE49-F238E27FC236}">
                <a16:creationId xmlns:a16="http://schemas.microsoft.com/office/drawing/2014/main" id="{FCA8DEA2-D7EF-410A-82D3-8F7FCC6D5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11730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4183903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6" name="Picture 5">
            <a:extLst>
              <a:ext uri="{FF2B5EF4-FFF2-40B4-BE49-F238E27FC236}">
                <a16:creationId xmlns:a16="http://schemas.microsoft.com/office/drawing/2014/main" id="{FCA8DEA2-D7EF-410A-82D3-8F7FCC6D5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62374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3422344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0246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1370613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458E8F7-C7A8-41D3-859D-7A928CEE1F65}" type="datetime1">
              <a:rPr lang="en-US" smtClean="0">
                <a:solidFill>
                  <a:prstClr val="black">
                    <a:tint val="75000"/>
                  </a:prstClr>
                </a:solidFill>
              </a:rPr>
              <a:t>11/8/2023</a:t>
            </a:fld>
            <a:endParaRPr lang="en-US" dirty="0">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2726C9CA-4ABC-4359-96A6-3D7E1744EE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8365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3" name="Picture 2">
            <a:extLst>
              <a:ext uri="{FF2B5EF4-FFF2-40B4-BE49-F238E27FC236}">
                <a16:creationId xmlns:a16="http://schemas.microsoft.com/office/drawing/2014/main" id="{7DA05B4F-BCAB-4A1D-9D0D-5537CD6DC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0172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2948758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864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744343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379925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6" name="Picture 5">
            <a:extLst>
              <a:ext uri="{FF2B5EF4-FFF2-40B4-BE49-F238E27FC236}">
                <a16:creationId xmlns:a16="http://schemas.microsoft.com/office/drawing/2014/main" id="{FCA8DEA2-D7EF-410A-82D3-8F7FCC6D5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64895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1212694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22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3237595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CF22-6F83-7BA9-51DF-A55315F9E1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7C43C-45BC-D38D-0920-43E86185D9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D0B28A-45A6-DA1E-8699-04C22E7EB9C8}"/>
              </a:ext>
            </a:extLst>
          </p:cNvPr>
          <p:cNvSpPr>
            <a:spLocks noGrp="1"/>
          </p:cNvSpPr>
          <p:nvPr>
            <p:ph type="dt" sz="half" idx="10"/>
          </p:nvPr>
        </p:nvSpPr>
        <p:spPr/>
        <p:txBody>
          <a:bodyPr/>
          <a:lstStyle/>
          <a:p>
            <a:fld id="{7B61E22B-2E0B-417B-AE4B-CD7D36DFE3EA}" type="datetimeFigureOut">
              <a:rPr lang="en-US" smtClean="0"/>
              <a:t>11/8/2023</a:t>
            </a:fld>
            <a:endParaRPr lang="en-US"/>
          </a:p>
        </p:txBody>
      </p:sp>
      <p:sp>
        <p:nvSpPr>
          <p:cNvPr id="5" name="Footer Placeholder 4">
            <a:extLst>
              <a:ext uri="{FF2B5EF4-FFF2-40B4-BE49-F238E27FC236}">
                <a16:creationId xmlns:a16="http://schemas.microsoft.com/office/drawing/2014/main" id="{81546C12-A12E-1998-4B4E-18B9A997D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3D711-10EC-5821-B535-81C4C8EB22D2}"/>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17226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32D3-0FFE-77B9-13A3-E867D9FA8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88497-05C5-356E-746F-9E69E6ABD3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7BE8A-9F7E-9823-F1E2-958AB63EAC53}"/>
              </a:ext>
            </a:extLst>
          </p:cNvPr>
          <p:cNvSpPr>
            <a:spLocks noGrp="1"/>
          </p:cNvSpPr>
          <p:nvPr>
            <p:ph type="dt" sz="half" idx="10"/>
          </p:nvPr>
        </p:nvSpPr>
        <p:spPr/>
        <p:txBody>
          <a:bodyPr/>
          <a:lstStyle/>
          <a:p>
            <a:fld id="{7B61E22B-2E0B-417B-AE4B-CD7D36DFE3EA}" type="datetimeFigureOut">
              <a:rPr lang="en-US" smtClean="0"/>
              <a:t>11/8/2023</a:t>
            </a:fld>
            <a:endParaRPr lang="en-US"/>
          </a:p>
        </p:txBody>
      </p:sp>
      <p:sp>
        <p:nvSpPr>
          <p:cNvPr id="5" name="Footer Placeholder 4">
            <a:extLst>
              <a:ext uri="{FF2B5EF4-FFF2-40B4-BE49-F238E27FC236}">
                <a16:creationId xmlns:a16="http://schemas.microsoft.com/office/drawing/2014/main" id="{3896F70A-D879-EF92-3969-2D34ED167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F618E-B5B5-82F6-5633-456B63F26857}"/>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387903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E78D-9C75-FB92-601C-2772535275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560195-0A0B-48BE-EE6B-76E5ADE48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625B7-3C3B-6CC8-B255-B289B41A39E1}"/>
              </a:ext>
            </a:extLst>
          </p:cNvPr>
          <p:cNvSpPr>
            <a:spLocks noGrp="1"/>
          </p:cNvSpPr>
          <p:nvPr>
            <p:ph type="dt" sz="half" idx="10"/>
          </p:nvPr>
        </p:nvSpPr>
        <p:spPr/>
        <p:txBody>
          <a:bodyPr/>
          <a:lstStyle/>
          <a:p>
            <a:fld id="{7B61E22B-2E0B-417B-AE4B-CD7D36DFE3EA}" type="datetimeFigureOut">
              <a:rPr lang="en-US" smtClean="0"/>
              <a:t>11/8/2023</a:t>
            </a:fld>
            <a:endParaRPr lang="en-US"/>
          </a:p>
        </p:txBody>
      </p:sp>
      <p:sp>
        <p:nvSpPr>
          <p:cNvPr id="5" name="Footer Placeholder 4">
            <a:extLst>
              <a:ext uri="{FF2B5EF4-FFF2-40B4-BE49-F238E27FC236}">
                <a16:creationId xmlns:a16="http://schemas.microsoft.com/office/drawing/2014/main" id="{A5262516-3114-0E62-2B2F-A334FC10C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A3578-DD14-EF76-E734-DCA4EDA02171}"/>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2232090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9474-E7A9-390E-2980-4FEC2AA3B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DB321F-5272-2098-0090-3AC6271806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3FCD73-DF4A-FA3B-027B-D7BBC87CA2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B411B3-FE98-817B-D37F-F92D2F7E5DE9}"/>
              </a:ext>
            </a:extLst>
          </p:cNvPr>
          <p:cNvSpPr>
            <a:spLocks noGrp="1"/>
          </p:cNvSpPr>
          <p:nvPr>
            <p:ph type="dt" sz="half" idx="10"/>
          </p:nvPr>
        </p:nvSpPr>
        <p:spPr/>
        <p:txBody>
          <a:bodyPr/>
          <a:lstStyle/>
          <a:p>
            <a:fld id="{7B61E22B-2E0B-417B-AE4B-CD7D36DFE3EA}" type="datetimeFigureOut">
              <a:rPr lang="en-US" smtClean="0"/>
              <a:t>11/8/2023</a:t>
            </a:fld>
            <a:endParaRPr lang="en-US"/>
          </a:p>
        </p:txBody>
      </p:sp>
      <p:sp>
        <p:nvSpPr>
          <p:cNvPr id="6" name="Footer Placeholder 5">
            <a:extLst>
              <a:ext uri="{FF2B5EF4-FFF2-40B4-BE49-F238E27FC236}">
                <a16:creationId xmlns:a16="http://schemas.microsoft.com/office/drawing/2014/main" id="{39AC0ADA-0F86-2440-F84A-2E53D34C3F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3B56D-A720-2C5A-A1EC-8C415D413BEC}"/>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965871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887C-E2BC-6778-FC67-51BE293510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75A4D9-D812-AFDB-DC60-FCE53DF8F6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341261-0191-A9B6-1CB9-8DEC834B0F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334492-99D6-46DE-2A1A-337C92528C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C2C58C-AFDB-983E-61EA-496A24F095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E7981-2BA6-0AE2-166A-DA0968BFE7B5}"/>
              </a:ext>
            </a:extLst>
          </p:cNvPr>
          <p:cNvSpPr>
            <a:spLocks noGrp="1"/>
          </p:cNvSpPr>
          <p:nvPr>
            <p:ph type="dt" sz="half" idx="10"/>
          </p:nvPr>
        </p:nvSpPr>
        <p:spPr/>
        <p:txBody>
          <a:bodyPr/>
          <a:lstStyle/>
          <a:p>
            <a:fld id="{7B61E22B-2E0B-417B-AE4B-CD7D36DFE3EA}" type="datetimeFigureOut">
              <a:rPr lang="en-US" smtClean="0"/>
              <a:t>11/8/2023</a:t>
            </a:fld>
            <a:endParaRPr lang="en-US"/>
          </a:p>
        </p:txBody>
      </p:sp>
      <p:sp>
        <p:nvSpPr>
          <p:cNvPr id="8" name="Footer Placeholder 7">
            <a:extLst>
              <a:ext uri="{FF2B5EF4-FFF2-40B4-BE49-F238E27FC236}">
                <a16:creationId xmlns:a16="http://schemas.microsoft.com/office/drawing/2014/main" id="{B0670427-C36F-52C8-FCD7-5D3867A51F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ACDAC6-BD94-2B98-9323-020D1F82701B}"/>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3452998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678A-E018-73B7-AFE9-2D42B37806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A65719-B7ED-5E80-57C3-5C1FABA437F9}"/>
              </a:ext>
            </a:extLst>
          </p:cNvPr>
          <p:cNvSpPr>
            <a:spLocks noGrp="1"/>
          </p:cNvSpPr>
          <p:nvPr>
            <p:ph type="dt" sz="half" idx="10"/>
          </p:nvPr>
        </p:nvSpPr>
        <p:spPr/>
        <p:txBody>
          <a:bodyPr/>
          <a:lstStyle/>
          <a:p>
            <a:fld id="{7B61E22B-2E0B-417B-AE4B-CD7D36DFE3EA}" type="datetimeFigureOut">
              <a:rPr lang="en-US" smtClean="0"/>
              <a:t>11/8/2023</a:t>
            </a:fld>
            <a:endParaRPr lang="en-US"/>
          </a:p>
        </p:txBody>
      </p:sp>
      <p:sp>
        <p:nvSpPr>
          <p:cNvPr id="4" name="Footer Placeholder 3">
            <a:extLst>
              <a:ext uri="{FF2B5EF4-FFF2-40B4-BE49-F238E27FC236}">
                <a16:creationId xmlns:a16="http://schemas.microsoft.com/office/drawing/2014/main" id="{8F5FF95C-0228-956C-D3DA-4A9CBF44E2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C8B2A9-4215-5D8E-0073-4C6525C7C522}"/>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39822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7104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2351D0-A077-C5E2-3102-A0993E72250A}"/>
              </a:ext>
            </a:extLst>
          </p:cNvPr>
          <p:cNvSpPr>
            <a:spLocks noGrp="1"/>
          </p:cNvSpPr>
          <p:nvPr>
            <p:ph type="dt" sz="half" idx="10"/>
          </p:nvPr>
        </p:nvSpPr>
        <p:spPr/>
        <p:txBody>
          <a:bodyPr/>
          <a:lstStyle/>
          <a:p>
            <a:fld id="{7B61E22B-2E0B-417B-AE4B-CD7D36DFE3EA}" type="datetimeFigureOut">
              <a:rPr lang="en-US" smtClean="0"/>
              <a:t>11/8/2023</a:t>
            </a:fld>
            <a:endParaRPr lang="en-US"/>
          </a:p>
        </p:txBody>
      </p:sp>
      <p:sp>
        <p:nvSpPr>
          <p:cNvPr id="3" name="Footer Placeholder 2">
            <a:extLst>
              <a:ext uri="{FF2B5EF4-FFF2-40B4-BE49-F238E27FC236}">
                <a16:creationId xmlns:a16="http://schemas.microsoft.com/office/drawing/2014/main" id="{3CB4ABFC-EAAB-A084-6826-30AC43227C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83B65C-578B-97B9-5F2A-204D0DD44420}"/>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84564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2B851-BAA1-9B6F-3494-33DC3F666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0FA606-C0F3-9F3F-8EC8-FBE0D579D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B54D50-F79D-4098-F992-4C06AAD35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82C1C-96A0-FA4F-DCA5-712299313F96}"/>
              </a:ext>
            </a:extLst>
          </p:cNvPr>
          <p:cNvSpPr>
            <a:spLocks noGrp="1"/>
          </p:cNvSpPr>
          <p:nvPr>
            <p:ph type="dt" sz="half" idx="10"/>
          </p:nvPr>
        </p:nvSpPr>
        <p:spPr/>
        <p:txBody>
          <a:bodyPr/>
          <a:lstStyle/>
          <a:p>
            <a:fld id="{7B61E22B-2E0B-417B-AE4B-CD7D36DFE3EA}" type="datetimeFigureOut">
              <a:rPr lang="en-US" smtClean="0"/>
              <a:t>11/8/2023</a:t>
            </a:fld>
            <a:endParaRPr lang="en-US"/>
          </a:p>
        </p:txBody>
      </p:sp>
      <p:sp>
        <p:nvSpPr>
          <p:cNvPr id="6" name="Footer Placeholder 5">
            <a:extLst>
              <a:ext uri="{FF2B5EF4-FFF2-40B4-BE49-F238E27FC236}">
                <a16:creationId xmlns:a16="http://schemas.microsoft.com/office/drawing/2014/main" id="{5A6CDD46-F5D6-4615-8AAB-BA4F27B14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008A0-66CA-EB5C-1B7D-FC57498445C0}"/>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2884765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CA99-1377-50D3-4018-E52D6928C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451D9F-4EBB-FCB9-09A3-BC171755DD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8BAD60-09DD-D714-F575-013949814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D01BCB-A32D-CA9A-E984-02379E8DF50F}"/>
              </a:ext>
            </a:extLst>
          </p:cNvPr>
          <p:cNvSpPr>
            <a:spLocks noGrp="1"/>
          </p:cNvSpPr>
          <p:nvPr>
            <p:ph type="dt" sz="half" idx="10"/>
          </p:nvPr>
        </p:nvSpPr>
        <p:spPr/>
        <p:txBody>
          <a:bodyPr/>
          <a:lstStyle/>
          <a:p>
            <a:fld id="{7B61E22B-2E0B-417B-AE4B-CD7D36DFE3EA}" type="datetimeFigureOut">
              <a:rPr lang="en-US" smtClean="0"/>
              <a:t>11/8/2023</a:t>
            </a:fld>
            <a:endParaRPr lang="en-US"/>
          </a:p>
        </p:txBody>
      </p:sp>
      <p:sp>
        <p:nvSpPr>
          <p:cNvPr id="6" name="Footer Placeholder 5">
            <a:extLst>
              <a:ext uri="{FF2B5EF4-FFF2-40B4-BE49-F238E27FC236}">
                <a16:creationId xmlns:a16="http://schemas.microsoft.com/office/drawing/2014/main" id="{5DF5D1BD-BC44-E598-6C79-F8EA94B0C7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91E8F5-05F5-F523-6561-0CD0F1BE4AF9}"/>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3092396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DF3A-4EFC-C078-4DB2-AF6E4ACBE9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37188E-6438-236D-D9A4-6782121FCB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A1EAA-5BB8-081B-1221-AE6DE3DB08BE}"/>
              </a:ext>
            </a:extLst>
          </p:cNvPr>
          <p:cNvSpPr>
            <a:spLocks noGrp="1"/>
          </p:cNvSpPr>
          <p:nvPr>
            <p:ph type="dt" sz="half" idx="10"/>
          </p:nvPr>
        </p:nvSpPr>
        <p:spPr/>
        <p:txBody>
          <a:bodyPr/>
          <a:lstStyle/>
          <a:p>
            <a:fld id="{7B61E22B-2E0B-417B-AE4B-CD7D36DFE3EA}" type="datetimeFigureOut">
              <a:rPr lang="en-US" smtClean="0"/>
              <a:t>11/8/2023</a:t>
            </a:fld>
            <a:endParaRPr lang="en-US"/>
          </a:p>
        </p:txBody>
      </p:sp>
      <p:sp>
        <p:nvSpPr>
          <p:cNvPr id="5" name="Footer Placeholder 4">
            <a:extLst>
              <a:ext uri="{FF2B5EF4-FFF2-40B4-BE49-F238E27FC236}">
                <a16:creationId xmlns:a16="http://schemas.microsoft.com/office/drawing/2014/main" id="{A186FBB1-3808-80D7-43B2-FED8E49D9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08A434-8903-7D0B-BED6-D8D65308CE68}"/>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801859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E847C9-F80C-14B5-4D1D-858A2501D7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87FC84-EBBA-7111-2CE4-47AC582191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E598A-88F0-1269-CE1E-030972A9DCB8}"/>
              </a:ext>
            </a:extLst>
          </p:cNvPr>
          <p:cNvSpPr>
            <a:spLocks noGrp="1"/>
          </p:cNvSpPr>
          <p:nvPr>
            <p:ph type="dt" sz="half" idx="10"/>
          </p:nvPr>
        </p:nvSpPr>
        <p:spPr/>
        <p:txBody>
          <a:bodyPr/>
          <a:lstStyle/>
          <a:p>
            <a:fld id="{7B61E22B-2E0B-417B-AE4B-CD7D36DFE3EA}" type="datetimeFigureOut">
              <a:rPr lang="en-US" smtClean="0"/>
              <a:t>11/8/2023</a:t>
            </a:fld>
            <a:endParaRPr lang="en-US"/>
          </a:p>
        </p:txBody>
      </p:sp>
      <p:sp>
        <p:nvSpPr>
          <p:cNvPr id="5" name="Footer Placeholder 4">
            <a:extLst>
              <a:ext uri="{FF2B5EF4-FFF2-40B4-BE49-F238E27FC236}">
                <a16:creationId xmlns:a16="http://schemas.microsoft.com/office/drawing/2014/main" id="{0F34328A-3A6A-2C3F-8193-46246405D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1E997-2428-792B-2047-3C84761E63C8}"/>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2875832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pic>
        <p:nvPicPr>
          <p:cNvPr id="3" name="Picture 2" descr="A picture containing text, sign, tableware, dishware&#10;&#10;Description automatically generated">
            <a:extLst>
              <a:ext uri="{FF2B5EF4-FFF2-40B4-BE49-F238E27FC236}">
                <a16:creationId xmlns:a16="http://schemas.microsoft.com/office/drawing/2014/main" id="{2F67AD91-63D3-F6CF-CB4D-7CE6DD0BA3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912" y="6401828"/>
            <a:ext cx="1134708" cy="457200"/>
          </a:xfrm>
          <a:prstGeom prst="rect">
            <a:avLst/>
          </a:prstGeom>
        </p:spPr>
      </p:pic>
    </p:spTree>
    <p:extLst>
      <p:ext uri="{BB962C8B-B14F-4D97-AF65-F5344CB8AC3E}">
        <p14:creationId xmlns:p14="http://schemas.microsoft.com/office/powerpoint/2010/main" val="622487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1740725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4F1B3C0-5004-4580-A462-E0890CAA9BDC}" type="datetime1">
              <a:rPr lang="en-US" smtClean="0">
                <a:solidFill>
                  <a:prstClr val="black"/>
                </a:solidFill>
              </a:rPr>
              <a:pPr/>
              <a:t>11/8/2023</a:t>
            </a:fld>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295C6AA6-850F-4800-9E8E-8F77AC1DC73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86596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458E8F7-C7A8-41D3-859D-7A928CEE1F65}" type="datetime1">
              <a:rPr lang="en-US" smtClean="0">
                <a:solidFill>
                  <a:prstClr val="black">
                    <a:tint val="75000"/>
                  </a:prstClr>
                </a:solidFill>
              </a:rPr>
              <a:t>11/8/2023</a:t>
            </a:fld>
            <a:endParaRPr lang="en-US" dirty="0">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2726C9CA-4ABC-4359-96A6-3D7E1744EE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6618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3" name="Picture 2">
            <a:extLst>
              <a:ext uri="{FF2B5EF4-FFF2-40B4-BE49-F238E27FC236}">
                <a16:creationId xmlns:a16="http://schemas.microsoft.com/office/drawing/2014/main" id="{7DA05B4F-BCAB-4A1D-9D0D-5537CD6DC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529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1389398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4819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pn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4.png"/><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Autofit/>
          </a:bodyPr>
          <a:lstStyle/>
          <a:p>
            <a:r>
              <a:rPr lang="en-US" dirty="0"/>
              <a:t>Click to edit Master title style</a:t>
            </a:r>
            <a:endParaRPr lang="en-JM" dirty="0"/>
          </a:p>
        </p:txBody>
      </p:sp>
      <p:pic>
        <p:nvPicPr>
          <p:cNvPr id="5" name="Picture 4">
            <a:extLst>
              <a:ext uri="{FF2B5EF4-FFF2-40B4-BE49-F238E27FC236}">
                <a16:creationId xmlns:a16="http://schemas.microsoft.com/office/drawing/2014/main" id="{EDE06170-17EE-4E3D-BD04-2F88C137E0D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24400" y="6500614"/>
            <a:ext cx="2743200" cy="357386"/>
          </a:xfrm>
          <a:prstGeom prst="rect">
            <a:avLst/>
          </a:prstGeom>
        </p:spPr>
      </p:pic>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33744455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8" r:id="rId5"/>
    <p:sldLayoutId id="2147483749" r:id="rId6"/>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914400" rtl="0" eaLnBrk="1" latinLnBrk="0" hangingPunct="1">
        <a:spcBef>
          <a:spcPct val="0"/>
        </a:spcBef>
        <a:buNone/>
        <a:defRPr sz="6600" b="1" i="0" kern="1200">
          <a:solidFill>
            <a:schemeClr val="tx2"/>
          </a:solidFill>
          <a:latin typeface="+mj-lt"/>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3200" kern="1200">
          <a:solidFill>
            <a:schemeClr val="tx2"/>
          </a:solidFill>
          <a:latin typeface="+mj-lt"/>
          <a:ea typeface="+mn-ea"/>
          <a:cs typeface="Open Sans"/>
        </a:defRPr>
      </a:lvl1pPr>
      <a:lvl2pPr marL="742950" indent="-285750" algn="l" defTabSz="914400" rtl="0" eaLnBrk="1" latinLnBrk="0" hangingPunct="1">
        <a:spcBef>
          <a:spcPct val="20000"/>
        </a:spcBef>
        <a:buClr>
          <a:schemeClr val="tx2"/>
        </a:buClr>
        <a:buFont typeface="Calibri" panose="020F0502020204030204" pitchFamily="34" charset="0"/>
        <a:buChar char="▫"/>
        <a:defRPr sz="2800" kern="1200">
          <a:solidFill>
            <a:schemeClr val="tx2"/>
          </a:solidFill>
          <a:latin typeface="+mj-lt"/>
          <a:ea typeface="+mn-ea"/>
          <a:cs typeface="Open Sans"/>
        </a:defRPr>
      </a:lvl2pPr>
      <a:lvl3pPr marL="1143000" indent="-228600" algn="l" defTabSz="914400" rtl="0" eaLnBrk="1" latinLnBrk="0" hangingPunct="1">
        <a:spcBef>
          <a:spcPct val="20000"/>
        </a:spcBef>
        <a:buClr>
          <a:schemeClr val="tx2"/>
        </a:buClr>
        <a:buFont typeface="Calibri" panose="020F0502020204030204" pitchFamily="34" charset="0"/>
        <a:buChar char="–"/>
        <a:defRPr sz="2400" kern="1200">
          <a:solidFill>
            <a:schemeClr val="tx2"/>
          </a:solidFill>
          <a:latin typeface="+mj-lt"/>
          <a:ea typeface="+mn-ea"/>
          <a:cs typeface="Open Sans"/>
        </a:defRPr>
      </a:lvl3pPr>
      <a:lvl4pPr marL="160020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2"/>
          </a:solidFill>
          <a:latin typeface="+mj-lt"/>
          <a:ea typeface="+mn-ea"/>
          <a:cs typeface="Open San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tx2"/>
          </a:solidFill>
          <a:latin typeface="+mj-lt"/>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Autofit/>
          </a:bodyPr>
          <a:lstStyle/>
          <a:p>
            <a:r>
              <a:rPr lang="en-US" dirty="0"/>
              <a:t>Click to edit Master title style</a:t>
            </a:r>
            <a:endParaRPr lang="en-JM" dirty="0"/>
          </a:p>
        </p:txBody>
      </p:sp>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pic>
        <p:nvPicPr>
          <p:cNvPr id="5" name="Picture 4" descr="Text, logo&#10;&#10;Description automatically generated">
            <a:extLst>
              <a:ext uri="{FF2B5EF4-FFF2-40B4-BE49-F238E27FC236}">
                <a16:creationId xmlns:a16="http://schemas.microsoft.com/office/drawing/2014/main" id="{29A07525-E9DB-4F95-9511-4A05634699A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023872" y="6324600"/>
            <a:ext cx="3244328" cy="685800"/>
          </a:xfrm>
          <a:prstGeom prst="rect">
            <a:avLst/>
          </a:prstGeom>
        </p:spPr>
      </p:pic>
    </p:spTree>
    <p:extLst>
      <p:ext uri="{BB962C8B-B14F-4D97-AF65-F5344CB8AC3E}">
        <p14:creationId xmlns:p14="http://schemas.microsoft.com/office/powerpoint/2010/main" val="396112333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914400" rtl="0" eaLnBrk="1" latinLnBrk="0" hangingPunct="1">
        <a:spcBef>
          <a:spcPct val="0"/>
        </a:spcBef>
        <a:buNone/>
        <a:defRPr sz="6600" b="1" i="0" kern="1200">
          <a:solidFill>
            <a:schemeClr val="tx2"/>
          </a:solidFill>
          <a:latin typeface="+mj-lt"/>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3200" kern="1200">
          <a:solidFill>
            <a:schemeClr val="tx2"/>
          </a:solidFill>
          <a:latin typeface="+mj-lt"/>
          <a:ea typeface="+mn-ea"/>
          <a:cs typeface="Open Sans"/>
        </a:defRPr>
      </a:lvl1pPr>
      <a:lvl2pPr marL="742950" indent="-285750" algn="l" defTabSz="914400" rtl="0" eaLnBrk="1" latinLnBrk="0" hangingPunct="1">
        <a:spcBef>
          <a:spcPct val="20000"/>
        </a:spcBef>
        <a:buClr>
          <a:schemeClr val="tx2"/>
        </a:buClr>
        <a:buFont typeface="Calibri" panose="020F0502020204030204" pitchFamily="34" charset="0"/>
        <a:buChar char="▫"/>
        <a:defRPr sz="2800" kern="1200">
          <a:solidFill>
            <a:schemeClr val="tx2"/>
          </a:solidFill>
          <a:latin typeface="+mj-lt"/>
          <a:ea typeface="+mn-ea"/>
          <a:cs typeface="Open Sans"/>
        </a:defRPr>
      </a:lvl2pPr>
      <a:lvl3pPr marL="1143000" indent="-228600" algn="l" defTabSz="914400" rtl="0" eaLnBrk="1" latinLnBrk="0" hangingPunct="1">
        <a:spcBef>
          <a:spcPct val="20000"/>
        </a:spcBef>
        <a:buClr>
          <a:schemeClr val="tx2"/>
        </a:buClr>
        <a:buFont typeface="Calibri" panose="020F0502020204030204" pitchFamily="34" charset="0"/>
        <a:buChar char="–"/>
        <a:defRPr sz="2400" kern="1200">
          <a:solidFill>
            <a:schemeClr val="tx2"/>
          </a:solidFill>
          <a:latin typeface="+mj-lt"/>
          <a:ea typeface="+mn-ea"/>
          <a:cs typeface="Open Sans"/>
        </a:defRPr>
      </a:lvl3pPr>
      <a:lvl4pPr marL="160020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2"/>
          </a:solidFill>
          <a:latin typeface="+mj-lt"/>
          <a:ea typeface="+mn-ea"/>
          <a:cs typeface="Open San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tx2"/>
          </a:solidFill>
          <a:latin typeface="+mj-lt"/>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Autofit/>
          </a:bodyPr>
          <a:lstStyle/>
          <a:p>
            <a:r>
              <a:rPr lang="en-US" dirty="0"/>
              <a:t>Click to edit Master title style</a:t>
            </a:r>
            <a:endParaRPr lang="en-JM" dirty="0"/>
          </a:p>
        </p:txBody>
      </p:sp>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pic>
        <p:nvPicPr>
          <p:cNvPr id="4" name="Picture 3" descr="A picture containing text, sign, tableware, dishware&#10;&#10;Description automatically generated">
            <a:extLst>
              <a:ext uri="{FF2B5EF4-FFF2-40B4-BE49-F238E27FC236}">
                <a16:creationId xmlns:a16="http://schemas.microsoft.com/office/drawing/2014/main" id="{BD9F05D0-252D-EA8D-99D8-39BA9E8DCA2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51912" y="6401828"/>
            <a:ext cx="1134708" cy="457200"/>
          </a:xfrm>
          <a:prstGeom prst="rect">
            <a:avLst/>
          </a:prstGeom>
        </p:spPr>
      </p:pic>
    </p:spTree>
    <p:extLst>
      <p:ext uri="{BB962C8B-B14F-4D97-AF65-F5344CB8AC3E}">
        <p14:creationId xmlns:p14="http://schemas.microsoft.com/office/powerpoint/2010/main" val="190654501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914400" rtl="0" eaLnBrk="1" latinLnBrk="0" hangingPunct="1">
        <a:spcBef>
          <a:spcPct val="0"/>
        </a:spcBef>
        <a:buNone/>
        <a:defRPr sz="6600" b="1" i="0" kern="1200">
          <a:solidFill>
            <a:schemeClr val="tx2"/>
          </a:solidFill>
          <a:latin typeface="+mj-lt"/>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3200" kern="1200">
          <a:solidFill>
            <a:schemeClr val="tx2"/>
          </a:solidFill>
          <a:latin typeface="+mj-lt"/>
          <a:ea typeface="+mn-ea"/>
          <a:cs typeface="Open Sans"/>
        </a:defRPr>
      </a:lvl1pPr>
      <a:lvl2pPr marL="742950" indent="-285750" algn="l" defTabSz="914400" rtl="0" eaLnBrk="1" latinLnBrk="0" hangingPunct="1">
        <a:spcBef>
          <a:spcPct val="20000"/>
        </a:spcBef>
        <a:buClr>
          <a:schemeClr val="tx2"/>
        </a:buClr>
        <a:buFont typeface="Calibri" panose="020F0502020204030204" pitchFamily="34" charset="0"/>
        <a:buChar char="▫"/>
        <a:defRPr sz="2800" kern="1200">
          <a:solidFill>
            <a:schemeClr val="tx2"/>
          </a:solidFill>
          <a:latin typeface="+mj-lt"/>
          <a:ea typeface="+mn-ea"/>
          <a:cs typeface="Open Sans"/>
        </a:defRPr>
      </a:lvl2pPr>
      <a:lvl3pPr marL="1143000" indent="-228600" algn="l" defTabSz="914400" rtl="0" eaLnBrk="1" latinLnBrk="0" hangingPunct="1">
        <a:spcBef>
          <a:spcPct val="20000"/>
        </a:spcBef>
        <a:buClr>
          <a:schemeClr val="tx2"/>
        </a:buClr>
        <a:buFont typeface="Calibri" panose="020F0502020204030204" pitchFamily="34" charset="0"/>
        <a:buChar char="–"/>
        <a:defRPr sz="2400" kern="1200">
          <a:solidFill>
            <a:schemeClr val="tx2"/>
          </a:solidFill>
          <a:latin typeface="+mj-lt"/>
          <a:ea typeface="+mn-ea"/>
          <a:cs typeface="Open Sans"/>
        </a:defRPr>
      </a:lvl3pPr>
      <a:lvl4pPr marL="160020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2"/>
          </a:solidFill>
          <a:latin typeface="+mj-lt"/>
          <a:ea typeface="+mn-ea"/>
          <a:cs typeface="Open San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tx2"/>
          </a:solidFill>
          <a:latin typeface="+mj-lt"/>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BF3D3-6C5E-FD73-E1C6-ECE11B5E18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2B8F02-A703-2142-72EC-1F6D0EC4A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60C44-6BC2-D963-1E9A-AD09F0F6C0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1E22B-2E0B-417B-AE4B-CD7D36DFE3EA}" type="datetimeFigureOut">
              <a:rPr lang="en-US" smtClean="0"/>
              <a:t>11/8/2023</a:t>
            </a:fld>
            <a:endParaRPr lang="en-US"/>
          </a:p>
        </p:txBody>
      </p:sp>
      <p:sp>
        <p:nvSpPr>
          <p:cNvPr id="5" name="Footer Placeholder 4">
            <a:extLst>
              <a:ext uri="{FF2B5EF4-FFF2-40B4-BE49-F238E27FC236}">
                <a16:creationId xmlns:a16="http://schemas.microsoft.com/office/drawing/2014/main" id="{F9DE0222-F942-4267-0DB8-33AE44EE8E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AF5567-2190-A1D4-CA75-BE1DACCECA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9F9D0-7943-4CB7-9C70-0D90C605D32C}" type="slidenum">
              <a:rPr lang="en-US" smtClean="0"/>
              <a:t>‹#›</a:t>
            </a:fld>
            <a:endParaRPr lang="en-US"/>
          </a:p>
        </p:txBody>
      </p:sp>
    </p:spTree>
    <p:extLst>
      <p:ext uri="{BB962C8B-B14F-4D97-AF65-F5344CB8AC3E}">
        <p14:creationId xmlns:p14="http://schemas.microsoft.com/office/powerpoint/2010/main" val="62413625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3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3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3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3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5.xml"/><Relationship Id="rId1" Type="http://schemas.openxmlformats.org/officeDocument/2006/relationships/tags" Target="../tags/tag1.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400" y="2819401"/>
            <a:ext cx="4800597" cy="1361435"/>
          </a:xfrm>
        </p:spPr>
        <p:txBody>
          <a:bodyPr>
            <a:normAutofit/>
          </a:bodyPr>
          <a:lstStyle/>
          <a:p>
            <a:pPr marL="0" indent="0" algn="ctr">
              <a:buNone/>
            </a:pPr>
            <a:r>
              <a:rPr lang="en-US" sz="4000" b="1" dirty="0"/>
              <a:t>Felicia.Orr@tn.gov</a:t>
            </a:r>
            <a:br>
              <a:rPr lang="en-US" sz="4000" b="1" dirty="0"/>
            </a:br>
            <a:r>
              <a:rPr lang="en-US" sz="4000" b="1" dirty="0"/>
              <a:t>615-390-4461</a:t>
            </a:r>
            <a:endParaRPr lang="en-US" sz="3600" b="1" dirty="0"/>
          </a:p>
        </p:txBody>
      </p:sp>
      <p:pic>
        <p:nvPicPr>
          <p:cNvPr id="3"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1328" t="21824" r="30446" b="21937"/>
          <a:stretch/>
        </p:blipFill>
        <p:spPr bwMode="auto">
          <a:xfrm>
            <a:off x="2286000" y="2661726"/>
            <a:ext cx="1676400" cy="16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825"/>
          <a:stretch/>
        </p:blipFill>
        <p:spPr bwMode="auto">
          <a:xfrm>
            <a:off x="3988536" y="2851297"/>
            <a:ext cx="1784343"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940"/>
          <a:stretch/>
        </p:blipFill>
        <p:spPr bwMode="auto">
          <a:xfrm>
            <a:off x="3996750" y="3505200"/>
            <a:ext cx="1781573"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6019800" y="2837937"/>
            <a:ext cx="0" cy="1253050"/>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pic>
        <p:nvPicPr>
          <p:cNvPr id="7" name="Picture 2" descr="C:\Users\cb50344\AppData\Local\Microsoft\Windows\INetCache\IE\5N0HM600\Twitter_bird_logo[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1" y="4818606"/>
            <a:ext cx="633681" cy="5153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953000" y="4749225"/>
            <a:ext cx="1933350"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a:ea typeface="Open Sans" panose="020B0606030504020204" pitchFamily="34" charset="0"/>
                <a:cs typeface="Open Sans" panose="020B0606030504020204" pitchFamily="34" charset="0"/>
              </a:rPr>
              <a:t>tnpromise</a:t>
            </a:r>
            <a:endParaRPr kumimoji="0" lang="en-US" sz="3200" b="1" i="0" u="none" strike="noStrike" kern="1200" cap="none" spc="0" normalizeH="0" baseline="0" noProof="0" dirty="0">
              <a:ln>
                <a:noFill/>
              </a:ln>
              <a:solidFill>
                <a:srgbClr val="FF0000"/>
              </a:solidFill>
              <a:effectLst/>
              <a:uLnTx/>
              <a:uFillTx/>
              <a:latin typeface="Calibri"/>
              <a:ea typeface="Open Sans" panose="020B0606030504020204" pitchFamily="34" charset="0"/>
              <a:cs typeface="Open Sans" panose="020B0606030504020204" pitchFamily="34" charset="0"/>
            </a:endParaRPr>
          </a:p>
        </p:txBody>
      </p:sp>
      <p:pic>
        <p:nvPicPr>
          <p:cNvPr id="9" name="Picture 2" descr="Website Icon - Westside Regional Center">
            <a:extLst>
              <a:ext uri="{FF2B5EF4-FFF2-40B4-BE49-F238E27FC236}">
                <a16:creationId xmlns:a16="http://schemas.microsoft.com/office/drawing/2014/main" id="{DDF7AE2D-952F-4E11-B448-466AB32A88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4102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AB18392-8E42-440F-AF34-8E8D425E5BB4}"/>
              </a:ext>
            </a:extLst>
          </p:cNvPr>
          <p:cNvSpPr/>
          <p:nvPr/>
        </p:nvSpPr>
        <p:spPr>
          <a:xfrm>
            <a:off x="4952871" y="5435025"/>
            <a:ext cx="2895729"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Open Sans" panose="020B0606030504020204" pitchFamily="34" charset="0"/>
                <a:cs typeface="Open Sans" panose="020B0606030504020204" pitchFamily="34" charset="0"/>
              </a:rPr>
              <a:t>collegefortn.org</a:t>
            </a:r>
          </a:p>
        </p:txBody>
      </p:sp>
    </p:spTree>
    <p:extLst>
      <p:ext uri="{BB962C8B-B14F-4D97-AF65-F5344CB8AC3E}">
        <p14:creationId xmlns:p14="http://schemas.microsoft.com/office/powerpoint/2010/main" val="1713918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04B804-A3A1-48F9-AC16-BF91277F757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b="7705"/>
          <a:stretch/>
        </p:blipFill>
        <p:spPr>
          <a:xfrm>
            <a:off x="0" y="0"/>
            <a:ext cx="12192000" cy="6329548"/>
          </a:xfrm>
          <a:prstGeom prst="rect">
            <a:avLst/>
          </a:prstGeom>
        </p:spPr>
      </p:pic>
      <p:pic>
        <p:nvPicPr>
          <p:cNvPr id="11" name="Picture 10">
            <a:extLst>
              <a:ext uri="{FF2B5EF4-FFF2-40B4-BE49-F238E27FC236}">
                <a16:creationId xmlns:a16="http://schemas.microsoft.com/office/drawing/2014/main" id="{641C30EF-E64E-53A6-A310-07CA1F829AE7}"/>
              </a:ext>
            </a:extLst>
          </p:cNvPr>
          <p:cNvPicPr>
            <a:picLocks noChangeAspect="1"/>
          </p:cNvPicPr>
          <p:nvPr/>
        </p:nvPicPr>
        <p:blipFill rotWithShape="1">
          <a:blip r:embed="rId5"/>
          <a:srcRect t="8809"/>
          <a:stretch/>
        </p:blipFill>
        <p:spPr>
          <a:xfrm>
            <a:off x="2537" y="3099459"/>
            <a:ext cx="10972800" cy="3761286"/>
          </a:xfrm>
          <a:prstGeom prst="rect">
            <a:avLst/>
          </a:prstGeom>
        </p:spPr>
      </p:pic>
      <p:sp>
        <p:nvSpPr>
          <p:cNvPr id="13" name="TextBox 12">
            <a:extLst>
              <a:ext uri="{FF2B5EF4-FFF2-40B4-BE49-F238E27FC236}">
                <a16:creationId xmlns:a16="http://schemas.microsoft.com/office/drawing/2014/main" id="{67602FA6-D45F-AC55-4AED-48EC35C4AE1E}"/>
              </a:ext>
            </a:extLst>
          </p:cNvPr>
          <p:cNvSpPr txBox="1"/>
          <p:nvPr/>
        </p:nvSpPr>
        <p:spPr>
          <a:xfrm>
            <a:off x="5890161" y="3467596"/>
            <a:ext cx="10304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Nashville</a:t>
            </a:r>
          </a:p>
        </p:txBody>
      </p:sp>
      <p:sp>
        <p:nvSpPr>
          <p:cNvPr id="14" name="TextBox 13">
            <a:extLst>
              <a:ext uri="{FF2B5EF4-FFF2-40B4-BE49-F238E27FC236}">
                <a16:creationId xmlns:a16="http://schemas.microsoft.com/office/drawing/2014/main" id="{941D82E4-3153-89DD-CEE7-9C192F8243E8}"/>
              </a:ext>
            </a:extLst>
          </p:cNvPr>
          <p:cNvSpPr txBox="1"/>
          <p:nvPr/>
        </p:nvSpPr>
        <p:spPr>
          <a:xfrm>
            <a:off x="5888183" y="4201883"/>
            <a:ext cx="6524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Tiger</a:t>
            </a:r>
          </a:p>
        </p:txBody>
      </p:sp>
      <p:sp>
        <p:nvSpPr>
          <p:cNvPr id="15" name="TextBox 14">
            <a:extLst>
              <a:ext uri="{FF2B5EF4-FFF2-40B4-BE49-F238E27FC236}">
                <a16:creationId xmlns:a16="http://schemas.microsoft.com/office/drawing/2014/main" id="{BCFD4400-F117-68B6-032B-2E4B66A8987C}"/>
              </a:ext>
            </a:extLst>
          </p:cNvPr>
          <p:cNvSpPr txBox="1"/>
          <p:nvPr/>
        </p:nvSpPr>
        <p:spPr>
          <a:xfrm>
            <a:off x="5886205" y="4948046"/>
            <a:ext cx="7264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Smith</a:t>
            </a:r>
          </a:p>
        </p:txBody>
      </p:sp>
      <p:sp>
        <p:nvSpPr>
          <p:cNvPr id="16" name="TextBox 15">
            <a:extLst>
              <a:ext uri="{FF2B5EF4-FFF2-40B4-BE49-F238E27FC236}">
                <a16:creationId xmlns:a16="http://schemas.microsoft.com/office/drawing/2014/main" id="{A700B221-FF62-BC20-DB9E-867B86E5E5BD}"/>
              </a:ext>
            </a:extLst>
          </p:cNvPr>
          <p:cNvSpPr txBox="1"/>
          <p:nvPr/>
        </p:nvSpPr>
        <p:spPr>
          <a:xfrm>
            <a:off x="5884229" y="6062347"/>
            <a:ext cx="6238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John</a:t>
            </a:r>
          </a:p>
        </p:txBody>
      </p:sp>
      <p:sp>
        <p:nvSpPr>
          <p:cNvPr id="17" name="Arrow: Down 16">
            <a:extLst>
              <a:ext uri="{FF2B5EF4-FFF2-40B4-BE49-F238E27FC236}">
                <a16:creationId xmlns:a16="http://schemas.microsoft.com/office/drawing/2014/main" id="{11D15971-1611-F9F6-383D-318B8FF108B9}"/>
              </a:ext>
            </a:extLst>
          </p:cNvPr>
          <p:cNvSpPr/>
          <p:nvPr/>
        </p:nvSpPr>
        <p:spPr>
          <a:xfrm rot="5400000">
            <a:off x="3383938" y="2374203"/>
            <a:ext cx="484632" cy="978408"/>
          </a:xfrm>
          <a:prstGeom prst="downArrow">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hought Bubble: Cloud 3">
            <a:extLst>
              <a:ext uri="{FF2B5EF4-FFF2-40B4-BE49-F238E27FC236}">
                <a16:creationId xmlns:a16="http://schemas.microsoft.com/office/drawing/2014/main" id="{A8A3AFA0-7F6D-879E-6AE9-70378CD3F191}"/>
              </a:ext>
            </a:extLst>
          </p:cNvPr>
          <p:cNvSpPr>
            <a:spLocks noChangeAspect="1"/>
          </p:cNvSpPr>
          <p:nvPr/>
        </p:nvSpPr>
        <p:spPr>
          <a:xfrm>
            <a:off x="6781800" y="4"/>
            <a:ext cx="5410600" cy="2455422"/>
          </a:xfrm>
          <a:prstGeom prst="cloudCallout">
            <a:avLst>
              <a:gd name="adj1" fmla="val -29439"/>
              <a:gd name="adj2" fmla="val 82346"/>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lumMod val="60000"/>
                    <a:lumOff val="40000"/>
                  </a:schemeClr>
                </a:solidFill>
                <a:effectLst/>
                <a:uLnTx/>
                <a:uFillTx/>
                <a:latin typeface="Calibri"/>
                <a:ea typeface="+mn-ea"/>
                <a:cs typeface="+mn-cs"/>
              </a:rPr>
              <a:t>10-minute creation warning!!!</a:t>
            </a:r>
            <a:r>
              <a:rPr kumimoji="0" lang="en-US" sz="2400" b="1" i="0" u="none" strike="noStrike" kern="1200" cap="none" spc="0" normalizeH="0" baseline="0" noProof="0" dirty="0">
                <a:ln>
                  <a:noFill/>
                </a:ln>
                <a:solidFill>
                  <a:srgbClr val="00B0F0"/>
                </a:solidFill>
                <a:effectLst/>
                <a:uLnTx/>
                <a:uFillTx/>
                <a:latin typeface="Calibri"/>
                <a:ea typeface="+mn-ea"/>
                <a:cs typeface="+mn-cs"/>
              </a:rPr>
              <a:t> </a:t>
            </a:r>
            <a:r>
              <a:rPr kumimoji="0" lang="en-US" sz="2400" b="1" i="0" u="none" strike="noStrike" kern="1200" cap="none" spc="0" normalizeH="0" baseline="0" noProof="0" dirty="0">
                <a:ln>
                  <a:noFill/>
                </a:ln>
                <a:solidFill>
                  <a:schemeClr val="tx2"/>
                </a:solidFill>
                <a:effectLst/>
                <a:uLnTx/>
                <a:uFillTx/>
                <a:latin typeface="Calibri"/>
                <a:ea typeface="+mn-ea"/>
                <a:cs typeface="+mn-cs"/>
              </a:rPr>
              <a:t>Select &amp; answer four challenge ?s before you get started.</a:t>
            </a:r>
            <a:endParaRPr kumimoji="0" lang="en-US" sz="2800" b="1" i="0" u="none" strike="noStrike" kern="1200" cap="none" spc="0" normalizeH="0" baseline="0" noProof="0" dirty="0">
              <a:ln>
                <a:noFill/>
              </a:ln>
              <a:solidFill>
                <a:schemeClr val="tx2"/>
              </a:solidFill>
              <a:effectLst/>
              <a:uLnTx/>
              <a:uFillTx/>
              <a:latin typeface="Calibri"/>
              <a:ea typeface="+mn-ea"/>
              <a:cs typeface="+mn-cs"/>
            </a:endParaRPr>
          </a:p>
        </p:txBody>
      </p:sp>
    </p:spTree>
    <p:extLst>
      <p:ext uri="{BB962C8B-B14F-4D97-AF65-F5344CB8AC3E}">
        <p14:creationId xmlns:p14="http://schemas.microsoft.com/office/powerpoint/2010/main" val="3363368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1B2E54-44AE-4C5C-BC8C-46955E741D39}"/>
              </a:ext>
            </a:extLst>
          </p:cNvPr>
          <p:cNvPicPr>
            <a:picLocks noChangeAspect="1"/>
          </p:cNvPicPr>
          <p:nvPr/>
        </p:nvPicPr>
        <p:blipFill rotWithShape="1">
          <a:blip r:embed="rId3"/>
          <a:srcRect r="9805"/>
          <a:stretch/>
        </p:blipFill>
        <p:spPr>
          <a:xfrm>
            <a:off x="0" y="0"/>
            <a:ext cx="10996551" cy="6858000"/>
          </a:xfrm>
          <a:prstGeom prst="rect">
            <a:avLst/>
          </a:prstGeom>
        </p:spPr>
      </p:pic>
    </p:spTree>
    <p:extLst>
      <p:ext uri="{BB962C8B-B14F-4D97-AF65-F5344CB8AC3E}">
        <p14:creationId xmlns:p14="http://schemas.microsoft.com/office/powerpoint/2010/main" val="1651999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6158A3-EFFC-455D-B3F5-7ED02676D221}"/>
              </a:ext>
            </a:extLst>
          </p:cNvPr>
          <p:cNvPicPr>
            <a:picLocks noChangeAspect="1"/>
          </p:cNvPicPr>
          <p:nvPr/>
        </p:nvPicPr>
        <p:blipFill rotWithShape="1">
          <a:blip r:embed="rId3"/>
          <a:srcRect r="10682"/>
          <a:stretch/>
        </p:blipFill>
        <p:spPr>
          <a:xfrm>
            <a:off x="0" y="0"/>
            <a:ext cx="10889673" cy="6858000"/>
          </a:xfrm>
          <a:prstGeom prst="rect">
            <a:avLst/>
          </a:prstGeom>
        </p:spPr>
      </p:pic>
      <p:sp>
        <p:nvSpPr>
          <p:cNvPr id="7" name="Arrow: Down 6">
            <a:extLst>
              <a:ext uri="{FF2B5EF4-FFF2-40B4-BE49-F238E27FC236}">
                <a16:creationId xmlns:a16="http://schemas.microsoft.com/office/drawing/2014/main" id="{FDA68B0C-C7A9-4931-936E-002FCBE7637D}"/>
              </a:ext>
            </a:extLst>
          </p:cNvPr>
          <p:cNvSpPr/>
          <p:nvPr/>
        </p:nvSpPr>
        <p:spPr>
          <a:xfrm rot="16200000">
            <a:off x="792480" y="2286068"/>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97717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F1A5C-47CD-47C9-9C64-B5AA21A57BCB}"/>
              </a:ext>
            </a:extLst>
          </p:cNvPr>
          <p:cNvPicPr>
            <a:picLocks noChangeAspect="1"/>
          </p:cNvPicPr>
          <p:nvPr/>
        </p:nvPicPr>
        <p:blipFill rotWithShape="1">
          <a:blip r:embed="rId3"/>
          <a:srcRect b="7013"/>
          <a:stretch/>
        </p:blipFill>
        <p:spPr>
          <a:xfrm>
            <a:off x="0" y="0"/>
            <a:ext cx="12192000" cy="6377049"/>
          </a:xfrm>
          <a:prstGeom prst="rect">
            <a:avLst/>
          </a:prstGeom>
        </p:spPr>
      </p:pic>
      <p:sp>
        <p:nvSpPr>
          <p:cNvPr id="7" name="Arrow: Down 6">
            <a:extLst>
              <a:ext uri="{FF2B5EF4-FFF2-40B4-BE49-F238E27FC236}">
                <a16:creationId xmlns:a16="http://schemas.microsoft.com/office/drawing/2014/main" id="{D4E5CE15-69DC-4BC1-81ED-87ECF2FE800A}"/>
              </a:ext>
            </a:extLst>
          </p:cNvPr>
          <p:cNvSpPr/>
          <p:nvPr/>
        </p:nvSpPr>
        <p:spPr>
          <a:xfrm rot="10800000">
            <a:off x="343282" y="5525026"/>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80874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443B28-17FF-4716-BD3C-158DAEF95824}"/>
              </a:ext>
            </a:extLst>
          </p:cNvPr>
          <p:cNvPicPr>
            <a:picLocks noChangeAspect="1"/>
          </p:cNvPicPr>
          <p:nvPr/>
        </p:nvPicPr>
        <p:blipFill rotWithShape="1">
          <a:blip r:embed="rId3"/>
          <a:srcRect t="1" r="26573" b="52034"/>
          <a:stretch/>
        </p:blipFill>
        <p:spPr>
          <a:xfrm>
            <a:off x="-3" y="-1"/>
            <a:ext cx="12192003" cy="4572000"/>
          </a:xfrm>
          <a:prstGeom prst="rect">
            <a:avLst/>
          </a:prstGeom>
        </p:spPr>
      </p:pic>
      <p:sp>
        <p:nvSpPr>
          <p:cNvPr id="2" name="Speech Bubble: Rectangle with Corners Rounded 1">
            <a:extLst>
              <a:ext uri="{FF2B5EF4-FFF2-40B4-BE49-F238E27FC236}">
                <a16:creationId xmlns:a16="http://schemas.microsoft.com/office/drawing/2014/main" id="{FD96D4C3-D0B4-FB1C-D3CA-81ADA40A9C9D}"/>
              </a:ext>
            </a:extLst>
          </p:cNvPr>
          <p:cNvSpPr>
            <a:spLocks noChangeAspect="1"/>
          </p:cNvSpPr>
          <p:nvPr/>
        </p:nvSpPr>
        <p:spPr>
          <a:xfrm>
            <a:off x="8077200" y="1785791"/>
            <a:ext cx="4038600" cy="1338409"/>
          </a:xfrm>
          <a:prstGeom prst="wedgeRoundRectCallout">
            <a:avLst>
              <a:gd name="adj1" fmla="val -40504"/>
              <a:gd name="adj2" fmla="val 76331"/>
              <a:gd name="adj3" fmla="val 16667"/>
            </a:avLst>
          </a:prstGeom>
          <a:solidFill>
            <a:schemeClr val="bg1"/>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B365D"/>
                </a:solidFill>
                <a:effectLst/>
                <a:uLnTx/>
                <a:uFillTx/>
                <a:latin typeface="Calibri"/>
                <a:ea typeface="+mn-ea"/>
                <a:cs typeface="+mn-cs"/>
              </a:rPr>
              <a:t>FSA ID authentication for </a:t>
            </a:r>
            <a:r>
              <a:rPr kumimoji="0" lang="en-US" sz="2400" b="1" i="0" u="none" strike="noStrike" kern="1200" cap="none" spc="0" normalizeH="0" baseline="0" noProof="0" dirty="0">
                <a:ln>
                  <a:noFill/>
                </a:ln>
                <a:solidFill>
                  <a:srgbClr val="00B0F0"/>
                </a:solidFill>
                <a:effectLst/>
                <a:uLnTx/>
                <a:uFillTx/>
                <a:latin typeface="Calibri"/>
                <a:ea typeface="+mn-ea"/>
                <a:cs typeface="+mn-cs"/>
              </a:rPr>
              <a:t>parents with ITINs/no SSNs</a:t>
            </a:r>
            <a:r>
              <a:rPr kumimoji="0" lang="en-US" sz="2400" b="1" i="0" u="none" strike="noStrike" kern="1200" cap="none" spc="0" normalizeH="0" baseline="0" noProof="0" dirty="0">
                <a:ln>
                  <a:noFill/>
                </a:ln>
                <a:solidFill>
                  <a:srgbClr val="1B365D"/>
                </a:solidFill>
                <a:effectLst/>
                <a:uLnTx/>
                <a:uFillTx/>
                <a:latin typeface="Calibri"/>
                <a:ea typeface="+mn-ea"/>
                <a:cs typeface="+mn-cs"/>
              </a:rPr>
              <a:t> may take up to </a:t>
            </a:r>
            <a:r>
              <a:rPr kumimoji="0" lang="en-US" sz="2400" b="1" i="0" u="none" strike="noStrike" kern="1200" cap="none" spc="0" normalizeH="0" baseline="0" noProof="0" dirty="0">
                <a:ln>
                  <a:noFill/>
                </a:ln>
                <a:solidFill>
                  <a:schemeClr val="bg2">
                    <a:lumMod val="60000"/>
                    <a:lumOff val="40000"/>
                  </a:schemeClr>
                </a:solidFill>
                <a:effectLst/>
                <a:uLnTx/>
                <a:uFillTx/>
                <a:latin typeface="Calibri"/>
                <a:ea typeface="+mn-ea"/>
                <a:cs typeface="+mn-cs"/>
              </a:rPr>
              <a:t>10 days</a:t>
            </a:r>
            <a:r>
              <a:rPr kumimoji="0" lang="en-US" sz="2400" b="1" i="0" u="none" strike="noStrike" kern="1200" cap="none" spc="0" normalizeH="0" baseline="0" noProof="0" dirty="0">
                <a:ln>
                  <a:noFill/>
                </a:ln>
                <a:solidFill>
                  <a:srgbClr val="1B365D"/>
                </a:solidFill>
                <a:effectLst/>
                <a:uLnTx/>
                <a:uFillTx/>
                <a:latin typeface="Calibri"/>
                <a:ea typeface="+mn-ea"/>
                <a:cs typeface="+mn-cs"/>
              </a:rPr>
              <a:t>.</a:t>
            </a:r>
            <a:endParaRPr kumimoji="0" lang="en-US" sz="2800" b="1" i="0" u="none" strike="noStrike" kern="1200" cap="none" spc="0" normalizeH="0" baseline="0" noProof="0" dirty="0">
              <a:ln>
                <a:noFill/>
              </a:ln>
              <a:solidFill>
                <a:srgbClr val="1B365D"/>
              </a:solidFill>
              <a:effectLst/>
              <a:uLnTx/>
              <a:uFillTx/>
              <a:latin typeface="Calibri"/>
              <a:ea typeface="+mn-ea"/>
              <a:cs typeface="+mn-cs"/>
            </a:endParaRPr>
          </a:p>
        </p:txBody>
      </p:sp>
      <p:cxnSp>
        <p:nvCxnSpPr>
          <p:cNvPr id="3" name="Straight Connector 2">
            <a:extLst>
              <a:ext uri="{FF2B5EF4-FFF2-40B4-BE49-F238E27FC236}">
                <a16:creationId xmlns:a16="http://schemas.microsoft.com/office/drawing/2014/main" id="{1356E6D9-D3D4-8A42-1FA5-89DA9787A2C2}"/>
              </a:ext>
            </a:extLst>
          </p:cNvPr>
          <p:cNvCxnSpPr>
            <a:cxnSpLocks/>
          </p:cNvCxnSpPr>
          <p:nvPr/>
        </p:nvCxnSpPr>
        <p:spPr>
          <a:xfrm>
            <a:off x="6934200" y="4038600"/>
            <a:ext cx="1371600" cy="0"/>
          </a:xfrm>
          <a:prstGeom prst="line">
            <a:avLst/>
          </a:prstGeom>
          <a:noFill/>
          <a:ln w="38100" cap="flat" cmpd="sng" algn="ctr">
            <a:solidFill>
              <a:srgbClr val="FF0F00"/>
            </a:solidFill>
            <a:prstDash val="solid"/>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3206008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929BC644-F91B-66D3-75D1-3876CA3F95C3}"/>
              </a:ext>
            </a:extLst>
          </p:cNvPr>
          <p:cNvSpPr txBox="1"/>
          <p:nvPr/>
        </p:nvSpPr>
        <p:spPr>
          <a:xfrm>
            <a:off x="1860474" y="3374579"/>
            <a:ext cx="849913"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75FF78"/>
                </a:solidFill>
                <a:effectLst/>
                <a:uLnTx/>
                <a:uFillTx/>
                <a:latin typeface="Calibri"/>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75FF78"/>
              </a:solidFill>
              <a:effectLst/>
              <a:uLnTx/>
              <a:uFillTx/>
              <a:latin typeface="Calibri"/>
              <a:ea typeface="+mn-ea"/>
              <a:cs typeface="+mn-cs"/>
            </a:endParaRPr>
          </a:p>
        </p:txBody>
      </p:sp>
      <p:graphicFrame>
        <p:nvGraphicFramePr>
          <p:cNvPr id="4" name="Content Placeholder 3">
            <a:extLst>
              <a:ext uri="{FF2B5EF4-FFF2-40B4-BE49-F238E27FC236}">
                <a16:creationId xmlns:a16="http://schemas.microsoft.com/office/drawing/2014/main" id="{313C7E17-0827-477A-B222-398A82982E1F}"/>
              </a:ext>
            </a:extLst>
          </p:cNvPr>
          <p:cNvGraphicFramePr>
            <a:graphicFrameLocks noGrp="1"/>
          </p:cNvGraphicFramePr>
          <p:nvPr>
            <p:ph idx="1"/>
          </p:nvPr>
        </p:nvGraphicFramePr>
        <p:xfrm>
          <a:off x="609600" y="1320800"/>
          <a:ext cx="109728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FEB3177-1529-45A3-8A3D-EA3A1DA27F59}"/>
              </a:ext>
            </a:extLst>
          </p:cNvPr>
          <p:cNvSpPr>
            <a:spLocks noGrp="1"/>
          </p:cNvSpPr>
          <p:nvPr>
            <p:ph type="title"/>
          </p:nvPr>
        </p:nvSpPr>
        <p:spPr/>
        <p:txBody>
          <a:bodyPr/>
          <a:lstStyle/>
          <a:p>
            <a:r>
              <a:rPr lang="en-US" dirty="0"/>
              <a:t>FSA ID = Username/Password</a:t>
            </a:r>
          </a:p>
        </p:txBody>
      </p:sp>
      <p:sp>
        <p:nvSpPr>
          <p:cNvPr id="3" name="TextBox 2">
            <a:extLst>
              <a:ext uri="{FF2B5EF4-FFF2-40B4-BE49-F238E27FC236}">
                <a16:creationId xmlns:a16="http://schemas.microsoft.com/office/drawing/2014/main" id="{40C316F0-8C5D-6A79-2A69-6D1F9C4E2E52}"/>
              </a:ext>
            </a:extLst>
          </p:cNvPr>
          <p:cNvSpPr txBox="1"/>
          <p:nvPr/>
        </p:nvSpPr>
        <p:spPr>
          <a:xfrm>
            <a:off x="2473038" y="5954484"/>
            <a:ext cx="7315200" cy="400110"/>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365D"/>
                </a:solidFill>
                <a:effectLst/>
                <a:uLnTx/>
                <a:uFillTx/>
                <a:latin typeface="Calibri"/>
                <a:ea typeface="+mn-ea"/>
                <a:cs typeface="+mn-cs"/>
              </a:rPr>
              <a:t>*Required if married to parent 1 and filed 2022 taxes separately.</a:t>
            </a:r>
          </a:p>
        </p:txBody>
      </p:sp>
      <p:sp>
        <p:nvSpPr>
          <p:cNvPr id="29" name="TextBox 28">
            <a:extLst>
              <a:ext uri="{FF2B5EF4-FFF2-40B4-BE49-F238E27FC236}">
                <a16:creationId xmlns:a16="http://schemas.microsoft.com/office/drawing/2014/main" id="{F63CF140-0C42-2994-44F2-B2A593ACFFA4}"/>
              </a:ext>
            </a:extLst>
          </p:cNvPr>
          <p:cNvSpPr txBox="1"/>
          <p:nvPr/>
        </p:nvSpPr>
        <p:spPr>
          <a:xfrm>
            <a:off x="5721928" y="3364680"/>
            <a:ext cx="849913"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75FF78"/>
                </a:solidFill>
                <a:effectLst/>
                <a:uLnTx/>
                <a:uFillTx/>
                <a:latin typeface="Calibri"/>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75FF78"/>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06BE249B-B4F3-16D5-284F-47CFACF2E954}"/>
              </a:ext>
            </a:extLst>
          </p:cNvPr>
          <p:cNvSpPr txBox="1"/>
          <p:nvPr/>
        </p:nvSpPr>
        <p:spPr>
          <a:xfrm>
            <a:off x="1884229" y="3362702"/>
            <a:ext cx="849913"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75FF78"/>
                </a:solidFill>
                <a:effectLst/>
                <a:uLnTx/>
                <a:uFillTx/>
                <a:latin typeface="Calibri"/>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75FF78"/>
              </a:solidFill>
              <a:effectLst/>
              <a:uLnTx/>
              <a:uFillTx/>
              <a:latin typeface="Calibri"/>
              <a:ea typeface="+mn-ea"/>
              <a:cs typeface="+mn-cs"/>
            </a:endParaRPr>
          </a:p>
        </p:txBody>
      </p:sp>
    </p:spTree>
    <p:extLst>
      <p:ext uri="{BB962C8B-B14F-4D97-AF65-F5344CB8AC3E}">
        <p14:creationId xmlns:p14="http://schemas.microsoft.com/office/powerpoint/2010/main" val="3314499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Role-based FAFSA</a:t>
            </a: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Autofit/>
          </a:bodyPr>
          <a:lstStyle/>
          <a:p>
            <a:pPr marL="463550" indent="-463550">
              <a:lnSpc>
                <a:spcPct val="90000"/>
              </a:lnSpc>
              <a:spcBef>
                <a:spcPct val="25000"/>
              </a:spcBef>
              <a:defRPr/>
            </a:pPr>
            <a:r>
              <a:rPr lang="en-US" sz="4000" dirty="0"/>
              <a:t>Student will complete/submit a student section</a:t>
            </a:r>
          </a:p>
          <a:p>
            <a:pPr marL="463550" indent="-463550">
              <a:lnSpc>
                <a:spcPct val="90000"/>
              </a:lnSpc>
              <a:spcBef>
                <a:spcPct val="25000"/>
              </a:spcBef>
              <a:defRPr/>
            </a:pPr>
            <a:r>
              <a:rPr lang="en-US" sz="4000" dirty="0"/>
              <a:t>Parent(s) will complete/submit a parent section(s)</a:t>
            </a:r>
          </a:p>
          <a:p>
            <a:pPr marL="863600" lvl="1" indent="-463550">
              <a:lnSpc>
                <a:spcPct val="90000"/>
              </a:lnSpc>
              <a:spcBef>
                <a:spcPct val="25000"/>
              </a:spcBef>
              <a:defRPr/>
            </a:pPr>
            <a:r>
              <a:rPr lang="en-US" sz="3600" dirty="0"/>
              <a:t>No </a:t>
            </a:r>
            <a:r>
              <a:rPr lang="en-US" sz="3600" i="1" dirty="0"/>
              <a:t>order of operation</a:t>
            </a:r>
          </a:p>
          <a:p>
            <a:pPr marL="863600" lvl="1" indent="-463550">
              <a:lnSpc>
                <a:spcPct val="90000"/>
              </a:lnSpc>
              <a:spcBef>
                <a:spcPct val="25000"/>
              </a:spcBef>
              <a:defRPr/>
            </a:pPr>
            <a:r>
              <a:rPr lang="en-US" sz="3600" dirty="0"/>
              <a:t>Student/parent(s) will identify one another by name/SSN to connect sections</a:t>
            </a:r>
          </a:p>
          <a:p>
            <a:pPr marL="863600" lvl="1" indent="-463550">
              <a:lnSpc>
                <a:spcPct val="90000"/>
              </a:lnSpc>
              <a:spcBef>
                <a:spcPct val="25000"/>
              </a:spcBef>
              <a:defRPr/>
            </a:pPr>
            <a:r>
              <a:rPr lang="en-US" sz="3600" dirty="0"/>
              <a:t>45-day expiration</a:t>
            </a:r>
          </a:p>
          <a:p>
            <a:pPr marL="863600" lvl="1" indent="-463550">
              <a:lnSpc>
                <a:spcPct val="90000"/>
              </a:lnSpc>
              <a:spcBef>
                <a:spcPct val="25000"/>
              </a:spcBef>
              <a:defRPr/>
            </a:pPr>
            <a:endParaRPr lang="en-US" sz="3600" dirty="0"/>
          </a:p>
          <a:p>
            <a:pPr marL="463550" indent="-463550">
              <a:lnSpc>
                <a:spcPct val="90000"/>
              </a:lnSpc>
              <a:spcBef>
                <a:spcPct val="25000"/>
              </a:spcBef>
              <a:defRPr/>
            </a:pPr>
            <a:endParaRPr lang="en-US" sz="4000" b="1" dirty="0"/>
          </a:p>
          <a:p>
            <a:pPr marL="463550" indent="-463550">
              <a:lnSpc>
                <a:spcPct val="90000"/>
              </a:lnSpc>
              <a:spcBef>
                <a:spcPct val="25000"/>
              </a:spcBef>
              <a:defRPr/>
            </a:pPr>
            <a:endParaRPr lang="en-US" sz="4000" dirty="0"/>
          </a:p>
          <a:p>
            <a:pPr marL="463550" indent="-463550">
              <a:lnSpc>
                <a:spcPct val="90000"/>
              </a:lnSpc>
              <a:spcBef>
                <a:spcPct val="25000"/>
              </a:spcBef>
              <a:defRPr/>
            </a:pPr>
            <a:endParaRPr lang="en-US" sz="4000" dirty="0"/>
          </a:p>
        </p:txBody>
      </p:sp>
    </p:spTree>
    <p:extLst>
      <p:ext uri="{BB962C8B-B14F-4D97-AF65-F5344CB8AC3E}">
        <p14:creationId xmlns:p14="http://schemas.microsoft.com/office/powerpoint/2010/main" val="2227287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B644-CE85-9071-AB26-123BDB50C4C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207EA02-3BFF-B6AC-9231-1167BC915C7C}"/>
              </a:ext>
            </a:extLst>
          </p:cNvPr>
          <p:cNvSpPr>
            <a:spLocks noGrp="1"/>
          </p:cNvSpPr>
          <p:nvPr>
            <p:ph idx="1"/>
          </p:nvPr>
        </p:nvSpPr>
        <p:spPr/>
        <p:txBody>
          <a:bodyPr/>
          <a:lstStyle/>
          <a:p>
            <a:endParaRPr lang="en-US" dirty="0"/>
          </a:p>
        </p:txBody>
      </p:sp>
      <p:pic>
        <p:nvPicPr>
          <p:cNvPr id="4" name="Picture 3" descr="Screenshot of the Free Application for Federal Student Aid (FAFSA) form landing page. Buttons display the option to “Start a New Form” or “Edit Existing Form.”">
            <a:extLst>
              <a:ext uri="{FF2B5EF4-FFF2-40B4-BE49-F238E27FC236}">
                <a16:creationId xmlns:a16="http://schemas.microsoft.com/office/drawing/2014/main" id="{78A1D510-5588-D4F3-4CD8-6EEE7847F033}"/>
              </a:ext>
            </a:extLst>
          </p:cNvPr>
          <p:cNvPicPr>
            <a:picLocks noChangeAspect="1"/>
          </p:cNvPicPr>
          <p:nvPr/>
        </p:nvPicPr>
        <p:blipFill>
          <a:blip r:embed="rId3"/>
          <a:stretch>
            <a:fillRect/>
          </a:stretch>
        </p:blipFill>
        <p:spPr>
          <a:xfrm>
            <a:off x="538349" y="0"/>
            <a:ext cx="8529451" cy="6858000"/>
          </a:xfrm>
          <a:prstGeom prst="rect">
            <a:avLst/>
          </a:prstGeom>
          <a:ln w="12700">
            <a:solidFill>
              <a:schemeClr val="tx1"/>
            </a:solidFill>
          </a:ln>
        </p:spPr>
      </p:pic>
      <p:sp>
        <p:nvSpPr>
          <p:cNvPr id="6" name="Arrow: Down 5">
            <a:extLst>
              <a:ext uri="{FF2B5EF4-FFF2-40B4-BE49-F238E27FC236}">
                <a16:creationId xmlns:a16="http://schemas.microsoft.com/office/drawing/2014/main" id="{2B89C34A-7028-28AD-3EB1-12C8FA0F3D1C}"/>
              </a:ext>
            </a:extLst>
          </p:cNvPr>
          <p:cNvSpPr/>
          <p:nvPr/>
        </p:nvSpPr>
        <p:spPr>
          <a:xfrm rot="3864632">
            <a:off x="1903765" y="1845641"/>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98E6AC67-E2DD-EA6A-AEC0-FF98767BC350}"/>
              </a:ext>
            </a:extLst>
          </p:cNvPr>
          <p:cNvSpPr/>
          <p:nvPr/>
        </p:nvSpPr>
        <p:spPr>
          <a:xfrm>
            <a:off x="2362200" y="2853584"/>
            <a:ext cx="1752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40BCB101-8211-B84A-66E9-C4B42D8E05CD}"/>
              </a:ext>
            </a:extLst>
          </p:cNvPr>
          <p:cNvSpPr>
            <a:spLocks noChangeAspect="1"/>
          </p:cNvSpPr>
          <p:nvPr/>
        </p:nvSpPr>
        <p:spPr>
          <a:xfrm>
            <a:off x="4191000" y="1562100"/>
            <a:ext cx="3403242" cy="1181100"/>
          </a:xfrm>
          <a:prstGeom prst="wedgeRoundRectCallout">
            <a:avLst>
              <a:gd name="adj1" fmla="val -51256"/>
              <a:gd name="adj2" fmla="val 71655"/>
              <a:gd name="adj3" fmla="val 16667"/>
            </a:avLst>
          </a:prstGeom>
          <a:solidFill>
            <a:sysClr val="window" lastClr="FFFFFF"/>
          </a:solidFill>
          <a:ln w="25400" cap="flat" cmpd="sng" algn="ctr">
            <a:solidFill>
              <a:srgbClr val="FF0F0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1B365D"/>
                </a:solidFill>
                <a:latin typeface="Calibri"/>
              </a:rPr>
              <a:t>Need to start/edit </a:t>
            </a:r>
            <a:r>
              <a:rPr lang="en-US" sz="2400" b="1" kern="0" dirty="0">
                <a:solidFill>
                  <a:srgbClr val="00B0F0"/>
                </a:solidFill>
                <a:latin typeface="Calibri"/>
              </a:rPr>
              <a:t>2023-24 FAFSA</a:t>
            </a:r>
            <a:r>
              <a:rPr lang="en-US" sz="2400" b="1" kern="0" dirty="0">
                <a:solidFill>
                  <a:srgbClr val="1B365D"/>
                </a:solidFill>
                <a:latin typeface="Calibri"/>
              </a:rPr>
              <a:t>, click here</a:t>
            </a:r>
            <a:r>
              <a:rPr kumimoji="0" lang="en-US" sz="2400" b="1" i="0" u="none" strike="noStrike" kern="0" cap="none" spc="0" normalizeH="0" baseline="0" noProof="0" dirty="0">
                <a:ln>
                  <a:noFill/>
                </a:ln>
                <a:solidFill>
                  <a:srgbClr val="1B365D"/>
                </a:solidFill>
                <a:effectLst/>
                <a:uLnTx/>
                <a:uFillTx/>
                <a:latin typeface="Calibri"/>
                <a:ea typeface="+mn-ea"/>
                <a:cs typeface="+mn-cs"/>
              </a:rPr>
              <a:t>.  </a:t>
            </a:r>
            <a:endParaRPr kumimoji="0" lang="en-US" sz="2800" b="1" i="0" u="none" strike="noStrike" kern="0" cap="none" spc="0" normalizeH="0" baseline="0" noProof="0" dirty="0">
              <a:ln>
                <a:noFill/>
              </a:ln>
              <a:solidFill>
                <a:srgbClr val="1B365D"/>
              </a:solidFill>
              <a:effectLst/>
              <a:uLnTx/>
              <a:uFillTx/>
              <a:latin typeface="Calibri"/>
              <a:ea typeface="+mn-ea"/>
              <a:cs typeface="+mn-cs"/>
            </a:endParaRPr>
          </a:p>
        </p:txBody>
      </p:sp>
    </p:spTree>
    <p:extLst>
      <p:ext uri="{BB962C8B-B14F-4D97-AF65-F5344CB8AC3E}">
        <p14:creationId xmlns:p14="http://schemas.microsoft.com/office/powerpoint/2010/main" val="3538503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775B-6AE7-AD73-FD75-BC00EEC2A25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6C72346-6BA3-E641-A3A4-64F5B22DB6E3}"/>
              </a:ext>
            </a:extLst>
          </p:cNvPr>
          <p:cNvSpPr>
            <a:spLocks noGrp="1"/>
          </p:cNvSpPr>
          <p:nvPr>
            <p:ph idx="1"/>
          </p:nvPr>
        </p:nvSpPr>
        <p:spPr/>
        <p:txBody>
          <a:bodyPr/>
          <a:lstStyle/>
          <a:p>
            <a:endParaRPr lang="en-US" dirty="0"/>
          </a:p>
        </p:txBody>
      </p:sp>
      <p:pic>
        <p:nvPicPr>
          <p:cNvPr id="4" name="Picture 3" descr="Screenshot of the Log In page. Textboxes ask the student to enter their FSA ID username, email, or phone number and their password. There is a button to “Log In” or the student can select one of four text hyperlinks: “Create an Account,” “Forgot My Username,” “Forgot My Password,” or “Help Me Log In to My Account.” ">
            <a:extLst>
              <a:ext uri="{FF2B5EF4-FFF2-40B4-BE49-F238E27FC236}">
                <a16:creationId xmlns:a16="http://schemas.microsoft.com/office/drawing/2014/main" id="{6809F173-6B01-1546-6072-8282D61ED3CF}"/>
              </a:ext>
            </a:extLst>
          </p:cNvPr>
          <p:cNvPicPr>
            <a:picLocks noChangeAspect="1"/>
          </p:cNvPicPr>
          <p:nvPr/>
        </p:nvPicPr>
        <p:blipFill>
          <a:blip r:embed="rId3"/>
          <a:stretch>
            <a:fillRect/>
          </a:stretch>
        </p:blipFill>
        <p:spPr>
          <a:xfrm>
            <a:off x="342766" y="0"/>
            <a:ext cx="8801234" cy="6858000"/>
          </a:xfrm>
          <a:prstGeom prst="rect">
            <a:avLst/>
          </a:prstGeom>
          <a:ln w="12700">
            <a:solidFill>
              <a:schemeClr val="tx1"/>
            </a:solidFill>
          </a:ln>
        </p:spPr>
      </p:pic>
    </p:spTree>
    <p:extLst>
      <p:ext uri="{BB962C8B-B14F-4D97-AF65-F5344CB8AC3E}">
        <p14:creationId xmlns:p14="http://schemas.microsoft.com/office/powerpoint/2010/main" val="2561080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B00F-5CE8-4E20-7710-099ADEB4D5D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3C8ECB6-4302-87F2-2393-30F8BDD1090A}"/>
              </a:ext>
            </a:extLst>
          </p:cNvPr>
          <p:cNvSpPr>
            <a:spLocks noGrp="1"/>
          </p:cNvSpPr>
          <p:nvPr>
            <p:ph idx="1"/>
          </p:nvPr>
        </p:nvSpPr>
        <p:spPr/>
        <p:txBody>
          <a:bodyPr/>
          <a:lstStyle/>
          <a:p>
            <a:endParaRPr lang="en-US" dirty="0"/>
          </a:p>
        </p:txBody>
      </p:sp>
      <p:pic>
        <p:nvPicPr>
          <p:cNvPr id="4" name="Picture 4" descr="Screenshot of the welcome to the FAFSA form section, which instructs the student to select the role for completing the form: “Student” or “Parent.”">
            <a:extLst>
              <a:ext uri="{FF2B5EF4-FFF2-40B4-BE49-F238E27FC236}">
                <a16:creationId xmlns:a16="http://schemas.microsoft.com/office/drawing/2014/main" id="{ACFB2862-8BAD-C009-61C4-23192E5D9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10577423" cy="6400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939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41298" y="2971800"/>
            <a:ext cx="5909405" cy="584200"/>
          </a:xfrm>
        </p:spPr>
        <p:txBody>
          <a:bodyPr>
            <a:normAutofit fontScale="92500" lnSpcReduction="20000"/>
          </a:bodyPr>
          <a:lstStyle>
            <a:lvl1pPr marL="0" indent="0" algn="ctr">
              <a:buNone/>
              <a:defRPr/>
            </a:lvl1pPr>
          </a:lstStyle>
          <a:p>
            <a:r>
              <a:rPr lang="en-US" sz="3900" dirty="0">
                <a:solidFill>
                  <a:srgbClr val="183962"/>
                </a:solidFill>
                <a:ea typeface="Open Sans" panose="020B0606030504020204" pitchFamily="34" charset="0"/>
                <a:cs typeface="Open Sans" panose="020B0606030504020204" pitchFamily="34" charset="0"/>
              </a:rPr>
              <a:t>FAFSA Basics &amp; Changes</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3247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9C84-69D1-BA2B-9893-249C1F5BF7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5DD3C2-D45F-3E20-A37B-AC26E08586A8}"/>
              </a:ext>
            </a:extLst>
          </p:cNvPr>
          <p:cNvSpPr>
            <a:spLocks noGrp="1"/>
          </p:cNvSpPr>
          <p:nvPr>
            <p:ph idx="1"/>
          </p:nvPr>
        </p:nvSpPr>
        <p:spPr/>
        <p:txBody>
          <a:bodyPr/>
          <a:lstStyle/>
          <a:p>
            <a:endParaRPr lang="en-US" dirty="0"/>
          </a:p>
        </p:txBody>
      </p:sp>
      <p:pic>
        <p:nvPicPr>
          <p:cNvPr id="4" name="Picture 3" descr="Screenshot of the consent page for the retrieval and disclosure of federal tax information. A bulleted list of statements defines what the student is affirming and giving consent to.">
            <a:extLst>
              <a:ext uri="{FF2B5EF4-FFF2-40B4-BE49-F238E27FC236}">
                <a16:creationId xmlns:a16="http://schemas.microsoft.com/office/drawing/2014/main" id="{0660E6AB-ACFD-49C0-278A-51D25069E9CE}"/>
              </a:ext>
            </a:extLst>
          </p:cNvPr>
          <p:cNvPicPr>
            <a:picLocks noChangeAspect="1"/>
          </p:cNvPicPr>
          <p:nvPr/>
        </p:nvPicPr>
        <p:blipFill>
          <a:blip r:embed="rId3"/>
          <a:stretch>
            <a:fillRect/>
          </a:stretch>
        </p:blipFill>
        <p:spPr>
          <a:xfrm>
            <a:off x="0" y="0"/>
            <a:ext cx="5430258" cy="5852160"/>
          </a:xfrm>
          <a:prstGeom prst="rect">
            <a:avLst/>
          </a:prstGeom>
          <a:ln w="12700">
            <a:solidFill>
              <a:schemeClr val="tx1"/>
            </a:solidFill>
          </a:ln>
        </p:spPr>
      </p:pic>
      <p:pic>
        <p:nvPicPr>
          <p:cNvPr id="5" name="Picture 4" descr="Screenshot continuation of the consent page. Frequently asked questions appear, which the student can expand or collapse: who should provide consent, if a spouse has to provide consent if married and didn't file a joint tax return, what happens after consent is provided, what happens if consent is revoked, and what happens if consent is declined. Below that, there are buttons for the student to approve or decline their consent.">
            <a:extLst>
              <a:ext uri="{FF2B5EF4-FFF2-40B4-BE49-F238E27FC236}">
                <a16:creationId xmlns:a16="http://schemas.microsoft.com/office/drawing/2014/main" id="{DEA5275E-3414-0B08-B3F7-B3B2D3B231D9}"/>
              </a:ext>
            </a:extLst>
          </p:cNvPr>
          <p:cNvPicPr>
            <a:picLocks noChangeAspect="1"/>
          </p:cNvPicPr>
          <p:nvPr/>
        </p:nvPicPr>
        <p:blipFill>
          <a:blip r:embed="rId4"/>
          <a:stretch>
            <a:fillRect/>
          </a:stretch>
        </p:blipFill>
        <p:spPr>
          <a:xfrm>
            <a:off x="4613414" y="0"/>
            <a:ext cx="4530586" cy="6858000"/>
          </a:xfrm>
          <a:prstGeom prst="rect">
            <a:avLst/>
          </a:prstGeom>
          <a:ln w="12700">
            <a:solidFill>
              <a:schemeClr val="tx1"/>
            </a:solidFill>
          </a:ln>
        </p:spPr>
      </p:pic>
      <p:sp>
        <p:nvSpPr>
          <p:cNvPr id="6" name="Star: 5 Points 5">
            <a:extLst>
              <a:ext uri="{FF2B5EF4-FFF2-40B4-BE49-F238E27FC236}">
                <a16:creationId xmlns:a16="http://schemas.microsoft.com/office/drawing/2014/main" id="{409F6C6A-7C3B-CBAA-D2CD-3B5E198112B0}"/>
              </a:ext>
            </a:extLst>
          </p:cNvPr>
          <p:cNvSpPr/>
          <p:nvPr/>
        </p:nvSpPr>
        <p:spPr>
          <a:xfrm>
            <a:off x="11277600" y="0"/>
            <a:ext cx="914400" cy="914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812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B9B-FCE3-8A2C-88A8-E40A22CA55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1D0063-F1C6-4E3B-361E-D669EBA2F934}"/>
              </a:ext>
            </a:extLst>
          </p:cNvPr>
          <p:cNvSpPr>
            <a:spLocks noGrp="1"/>
          </p:cNvSpPr>
          <p:nvPr>
            <p:ph idx="1"/>
          </p:nvPr>
        </p:nvSpPr>
        <p:spPr/>
        <p:txBody>
          <a:bodyPr/>
          <a:lstStyle/>
          <a:p>
            <a:endParaRPr lang="en-US" dirty="0"/>
          </a:p>
        </p:txBody>
      </p:sp>
      <p:pic>
        <p:nvPicPr>
          <p:cNvPr id="4" name="Picture 2" descr="Screenshot continuation of the Student Personal Circumstances section, which asks the student what college grade level they will be beginning in the 2024–25 school year. Below that, the student is asked if they will have their first bachelor’s degree when the school year begins.">
            <a:extLst>
              <a:ext uri="{FF2B5EF4-FFF2-40B4-BE49-F238E27FC236}">
                <a16:creationId xmlns:a16="http://schemas.microsoft.com/office/drawing/2014/main" id="{ECDB28ED-EF25-75D0-5DAD-98F52FEDB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0" y="13"/>
            <a:ext cx="9784080" cy="647872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82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79A98-4712-A0B5-A4F7-278BED82827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1C59306-614E-2481-BF27-190C3F65F968}"/>
              </a:ext>
            </a:extLst>
          </p:cNvPr>
          <p:cNvSpPr>
            <a:spLocks noGrp="1"/>
          </p:cNvSpPr>
          <p:nvPr>
            <p:ph idx="1"/>
          </p:nvPr>
        </p:nvSpPr>
        <p:spPr/>
        <p:txBody>
          <a:bodyPr/>
          <a:lstStyle/>
          <a:p>
            <a:endParaRPr lang="en-US" dirty="0"/>
          </a:p>
        </p:txBody>
      </p:sp>
      <p:pic>
        <p:nvPicPr>
          <p:cNvPr id="4" name="Picture 3" descr="Screenshot of the introduction to the Select Colleges section, which informs the student that on the next series of pages, they will search and select the schools that will receive a copy of their FAFSA form and information. ">
            <a:extLst>
              <a:ext uri="{FF2B5EF4-FFF2-40B4-BE49-F238E27FC236}">
                <a16:creationId xmlns:a16="http://schemas.microsoft.com/office/drawing/2014/main" id="{03E189DF-112E-DF3D-5C95-113A99B235AA}"/>
              </a:ext>
            </a:extLst>
          </p:cNvPr>
          <p:cNvPicPr>
            <a:picLocks noChangeAspect="1"/>
          </p:cNvPicPr>
          <p:nvPr/>
        </p:nvPicPr>
        <p:blipFill>
          <a:blip r:embed="rId3"/>
          <a:stretch>
            <a:fillRect/>
          </a:stretch>
        </p:blipFill>
        <p:spPr>
          <a:xfrm>
            <a:off x="0" y="0"/>
            <a:ext cx="12161520" cy="4171913"/>
          </a:xfrm>
          <a:prstGeom prst="rect">
            <a:avLst/>
          </a:prstGeom>
          <a:ln w="12700">
            <a:solidFill>
              <a:schemeClr val="tx1"/>
            </a:solidFill>
          </a:ln>
        </p:spPr>
      </p:pic>
    </p:spTree>
    <p:extLst>
      <p:ext uri="{BB962C8B-B14F-4D97-AF65-F5344CB8AC3E}">
        <p14:creationId xmlns:p14="http://schemas.microsoft.com/office/powerpoint/2010/main" val="1145984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8598-D63D-1DDC-4EFD-7A833EC6C73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685069-7F66-9E5D-B7DD-7198524F8B8B}"/>
              </a:ext>
            </a:extLst>
          </p:cNvPr>
          <p:cNvSpPr>
            <a:spLocks noGrp="1"/>
          </p:cNvSpPr>
          <p:nvPr>
            <p:ph idx="1"/>
          </p:nvPr>
        </p:nvSpPr>
        <p:spPr/>
        <p:txBody>
          <a:bodyPr/>
          <a:lstStyle/>
          <a:p>
            <a:endParaRPr lang="en-US" dirty="0"/>
          </a:p>
        </p:txBody>
      </p:sp>
      <p:pic>
        <p:nvPicPr>
          <p:cNvPr id="4" name="Picture 3" descr="Screenshot continuation of the Student Demographics section, which asks the student to select the correct citizenship status: “U.S. citizen or national,” “Eligible noncitizen,” or “Neither U.S. citizen nor eligible noncitizen.”">
            <a:extLst>
              <a:ext uri="{FF2B5EF4-FFF2-40B4-BE49-F238E27FC236}">
                <a16:creationId xmlns:a16="http://schemas.microsoft.com/office/drawing/2014/main" id="{2869CE89-4DB8-0CF8-A8C6-3F62ECA1069E}"/>
              </a:ext>
            </a:extLst>
          </p:cNvPr>
          <p:cNvPicPr>
            <a:picLocks noChangeAspect="1"/>
          </p:cNvPicPr>
          <p:nvPr/>
        </p:nvPicPr>
        <p:blipFill>
          <a:blip r:embed="rId3"/>
          <a:stretch>
            <a:fillRect/>
          </a:stretch>
        </p:blipFill>
        <p:spPr>
          <a:xfrm>
            <a:off x="-1" y="-1"/>
            <a:ext cx="12161520" cy="5744622"/>
          </a:xfrm>
          <a:prstGeom prst="rect">
            <a:avLst/>
          </a:prstGeom>
          <a:ln w="12700">
            <a:solidFill>
              <a:schemeClr val="tx1"/>
            </a:solidFill>
          </a:ln>
        </p:spPr>
      </p:pic>
      <p:sp>
        <p:nvSpPr>
          <p:cNvPr id="5" name="Thought Bubble: Cloud 4">
            <a:extLst>
              <a:ext uri="{FF2B5EF4-FFF2-40B4-BE49-F238E27FC236}">
                <a16:creationId xmlns:a16="http://schemas.microsoft.com/office/drawing/2014/main" id="{4D8848A5-8659-50B0-73B7-90A2F691213A}"/>
              </a:ext>
            </a:extLst>
          </p:cNvPr>
          <p:cNvSpPr>
            <a:spLocks noChangeAspect="1"/>
          </p:cNvSpPr>
          <p:nvPr/>
        </p:nvSpPr>
        <p:spPr>
          <a:xfrm>
            <a:off x="8077200" y="0"/>
            <a:ext cx="4094328" cy="2743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Parents without SSNs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Is the student an eligible noncitizen?</a:t>
            </a:r>
          </a:p>
        </p:txBody>
      </p:sp>
    </p:spTree>
    <p:extLst>
      <p:ext uri="{BB962C8B-B14F-4D97-AF65-F5344CB8AC3E}">
        <p14:creationId xmlns:p14="http://schemas.microsoft.com/office/powerpoint/2010/main" val="4072423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2965-C2A1-43C7-9296-1CF038B8CB59}"/>
              </a:ext>
            </a:extLst>
          </p:cNvPr>
          <p:cNvSpPr>
            <a:spLocks noGrp="1"/>
          </p:cNvSpPr>
          <p:nvPr>
            <p:ph type="title"/>
          </p:nvPr>
        </p:nvSpPr>
        <p:spPr/>
        <p:txBody>
          <a:bodyPr/>
          <a:lstStyle/>
          <a:p>
            <a:r>
              <a:rPr lang="en-US" dirty="0"/>
              <a:t>I am an eligible noncitizen</a:t>
            </a:r>
          </a:p>
        </p:txBody>
      </p:sp>
      <p:sp>
        <p:nvSpPr>
          <p:cNvPr id="3" name="Content Placeholder 2">
            <a:extLst>
              <a:ext uri="{FF2B5EF4-FFF2-40B4-BE49-F238E27FC236}">
                <a16:creationId xmlns:a16="http://schemas.microsoft.com/office/drawing/2014/main" id="{9B03E925-BCF7-4647-99BC-3EB6BC9870C1}"/>
              </a:ext>
            </a:extLst>
          </p:cNvPr>
          <p:cNvSpPr>
            <a:spLocks noGrp="1"/>
          </p:cNvSpPr>
          <p:nvPr>
            <p:ph idx="1"/>
          </p:nvPr>
        </p:nvSpPr>
        <p:spPr/>
        <p:txBody>
          <a:bodyPr/>
          <a:lstStyle/>
          <a:p>
            <a:r>
              <a:rPr lang="en-US" dirty="0"/>
              <a:t>U.S. permanent residents</a:t>
            </a:r>
          </a:p>
          <a:p>
            <a:r>
              <a:rPr lang="en-US" dirty="0"/>
              <a:t>Individuals with an I-94 showing:</a:t>
            </a:r>
            <a:br>
              <a:rPr lang="en-US" dirty="0"/>
            </a:br>
            <a:r>
              <a:rPr lang="en-US" dirty="0"/>
              <a:t>Refugee, Asylee, Cuban-Haitian</a:t>
            </a:r>
            <a:br>
              <a:rPr lang="en-US" dirty="0"/>
            </a:br>
            <a:r>
              <a:rPr lang="en-US" dirty="0"/>
              <a:t>Entrant, or Parolee</a:t>
            </a:r>
          </a:p>
          <a:p>
            <a:r>
              <a:rPr lang="en-US" dirty="0"/>
              <a:t>Victims of human trafficking</a:t>
            </a:r>
            <a:br>
              <a:rPr lang="en-US" dirty="0"/>
            </a:br>
            <a:r>
              <a:rPr lang="en-US" dirty="0"/>
              <a:t>(T-Visa)</a:t>
            </a:r>
          </a:p>
          <a:p>
            <a:r>
              <a:rPr lang="en-US" dirty="0"/>
              <a:t>Battered immigrants and children</a:t>
            </a:r>
          </a:p>
        </p:txBody>
      </p:sp>
      <p:sp>
        <p:nvSpPr>
          <p:cNvPr id="4" name="AutoShape 2" descr="12.1 List A Documents That Establish Identity and Employment ...">
            <a:extLst>
              <a:ext uri="{FF2B5EF4-FFF2-40B4-BE49-F238E27FC236}">
                <a16:creationId xmlns:a16="http://schemas.microsoft.com/office/drawing/2014/main" id="{F5DF6BE3-83F1-403C-BD8B-AF78ECEC7F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3FCF041C-7EA0-4805-879B-6A99E7A8AEB2}"/>
              </a:ext>
            </a:extLst>
          </p:cNvPr>
          <p:cNvPicPr>
            <a:picLocks noChangeAspect="1"/>
          </p:cNvPicPr>
          <p:nvPr/>
        </p:nvPicPr>
        <p:blipFill>
          <a:blip r:embed="rId2"/>
          <a:stretch>
            <a:fillRect/>
          </a:stretch>
        </p:blipFill>
        <p:spPr>
          <a:xfrm>
            <a:off x="7910181" y="1770987"/>
            <a:ext cx="3200400" cy="2048257"/>
          </a:xfrm>
          <a:prstGeom prst="rect">
            <a:avLst/>
          </a:prstGeom>
        </p:spPr>
      </p:pic>
      <p:pic>
        <p:nvPicPr>
          <p:cNvPr id="9" name="Picture 8">
            <a:extLst>
              <a:ext uri="{FF2B5EF4-FFF2-40B4-BE49-F238E27FC236}">
                <a16:creationId xmlns:a16="http://schemas.microsoft.com/office/drawing/2014/main" id="{2510CA4D-16E1-440C-AAE8-BAB05DB94DB8}"/>
              </a:ext>
            </a:extLst>
          </p:cNvPr>
          <p:cNvPicPr>
            <a:picLocks noChangeAspect="1"/>
          </p:cNvPicPr>
          <p:nvPr/>
        </p:nvPicPr>
        <p:blipFill>
          <a:blip r:embed="rId3"/>
          <a:stretch>
            <a:fillRect/>
          </a:stretch>
        </p:blipFill>
        <p:spPr>
          <a:xfrm>
            <a:off x="7133562" y="3971639"/>
            <a:ext cx="4753638" cy="2048161"/>
          </a:xfrm>
          <a:prstGeom prst="rect">
            <a:avLst/>
          </a:prstGeom>
        </p:spPr>
      </p:pic>
    </p:spTree>
    <p:extLst>
      <p:ext uri="{BB962C8B-B14F-4D97-AF65-F5344CB8AC3E}">
        <p14:creationId xmlns:p14="http://schemas.microsoft.com/office/powerpoint/2010/main" val="2839033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2965-C2A1-43C7-9296-1CF038B8CB59}"/>
              </a:ext>
            </a:extLst>
          </p:cNvPr>
          <p:cNvSpPr>
            <a:spLocks noGrp="1"/>
          </p:cNvSpPr>
          <p:nvPr>
            <p:ph type="title"/>
          </p:nvPr>
        </p:nvSpPr>
        <p:spPr/>
        <p:txBody>
          <a:bodyPr/>
          <a:lstStyle/>
          <a:p>
            <a:r>
              <a:rPr lang="en-US" sz="5400" dirty="0"/>
              <a:t>Neither citizen nor eligible noncitizen</a:t>
            </a:r>
          </a:p>
        </p:txBody>
      </p:sp>
      <p:sp>
        <p:nvSpPr>
          <p:cNvPr id="3" name="Content Placeholder 2">
            <a:extLst>
              <a:ext uri="{FF2B5EF4-FFF2-40B4-BE49-F238E27FC236}">
                <a16:creationId xmlns:a16="http://schemas.microsoft.com/office/drawing/2014/main" id="{9B03E925-BCF7-4647-99BC-3EB6BC9870C1}"/>
              </a:ext>
            </a:extLst>
          </p:cNvPr>
          <p:cNvSpPr>
            <a:spLocks noGrp="1"/>
          </p:cNvSpPr>
          <p:nvPr>
            <p:ph idx="1"/>
          </p:nvPr>
        </p:nvSpPr>
        <p:spPr>
          <a:xfrm>
            <a:off x="609600" y="1701806"/>
            <a:ext cx="6096000" cy="4165599"/>
          </a:xfrm>
        </p:spPr>
        <p:txBody>
          <a:bodyPr/>
          <a:lstStyle/>
          <a:p>
            <a:r>
              <a:rPr lang="en-US" dirty="0"/>
              <a:t>Holders of nonimmigrant visas (e.g. student, work, tourist)</a:t>
            </a:r>
          </a:p>
          <a:p>
            <a:r>
              <a:rPr lang="en-US" dirty="0"/>
              <a:t>Individuals with Temporary Protected Status (TPS)</a:t>
            </a:r>
          </a:p>
          <a:p>
            <a:r>
              <a:rPr lang="en-US" dirty="0"/>
              <a:t>Deferred Action for Childhood Arrivals (DACA) recipients</a:t>
            </a:r>
          </a:p>
        </p:txBody>
      </p:sp>
      <p:sp>
        <p:nvSpPr>
          <p:cNvPr id="4" name="AutoShape 2" descr="12.1 List A Documents That Establish Identity and Employment ...">
            <a:extLst>
              <a:ext uri="{FF2B5EF4-FFF2-40B4-BE49-F238E27FC236}">
                <a16:creationId xmlns:a16="http://schemas.microsoft.com/office/drawing/2014/main" id="{F5DF6BE3-83F1-403C-BD8B-AF78ECEC7F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08D5B68D-85B8-CB88-7DF2-78320E64909B}"/>
              </a:ext>
            </a:extLst>
          </p:cNvPr>
          <p:cNvPicPr>
            <a:picLocks noChangeAspect="1"/>
          </p:cNvPicPr>
          <p:nvPr/>
        </p:nvPicPr>
        <p:blipFill>
          <a:blip r:embed="rId2"/>
          <a:stretch>
            <a:fillRect/>
          </a:stretch>
        </p:blipFill>
        <p:spPr>
          <a:xfrm>
            <a:off x="7162800" y="1676400"/>
            <a:ext cx="3200400" cy="2101361"/>
          </a:xfrm>
          <a:prstGeom prst="rect">
            <a:avLst/>
          </a:prstGeom>
        </p:spPr>
      </p:pic>
      <p:pic>
        <p:nvPicPr>
          <p:cNvPr id="10" name="Picture 9">
            <a:extLst>
              <a:ext uri="{FF2B5EF4-FFF2-40B4-BE49-F238E27FC236}">
                <a16:creationId xmlns:a16="http://schemas.microsoft.com/office/drawing/2014/main" id="{2C3BE106-B545-64C7-1D58-58E954459F31}"/>
              </a:ext>
            </a:extLst>
          </p:cNvPr>
          <p:cNvPicPr>
            <a:picLocks noChangeAspect="1"/>
          </p:cNvPicPr>
          <p:nvPr/>
        </p:nvPicPr>
        <p:blipFill>
          <a:blip r:embed="rId3"/>
          <a:stretch>
            <a:fillRect/>
          </a:stretch>
        </p:blipFill>
        <p:spPr>
          <a:xfrm>
            <a:off x="7086600" y="3810000"/>
            <a:ext cx="3383280" cy="2283714"/>
          </a:xfrm>
          <a:prstGeom prst="rect">
            <a:avLst/>
          </a:prstGeom>
        </p:spPr>
      </p:pic>
    </p:spTree>
    <p:extLst>
      <p:ext uri="{BB962C8B-B14F-4D97-AF65-F5344CB8AC3E}">
        <p14:creationId xmlns:p14="http://schemas.microsoft.com/office/powerpoint/2010/main" val="3100045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2965-C2A1-43C7-9296-1CF038B8CB59}"/>
              </a:ext>
            </a:extLst>
          </p:cNvPr>
          <p:cNvSpPr>
            <a:spLocks noGrp="1"/>
          </p:cNvSpPr>
          <p:nvPr>
            <p:ph type="title"/>
          </p:nvPr>
        </p:nvSpPr>
        <p:spPr/>
        <p:txBody>
          <a:bodyPr/>
          <a:lstStyle/>
          <a:p>
            <a:r>
              <a:rPr lang="en-US" dirty="0"/>
              <a:t>Education Trust Resources</a:t>
            </a:r>
          </a:p>
        </p:txBody>
      </p:sp>
      <p:sp>
        <p:nvSpPr>
          <p:cNvPr id="4" name="AutoShape 2" descr="12.1 List A Documents That Establish Identity and Employment ...">
            <a:extLst>
              <a:ext uri="{FF2B5EF4-FFF2-40B4-BE49-F238E27FC236}">
                <a16:creationId xmlns:a16="http://schemas.microsoft.com/office/drawing/2014/main" id="{F5DF6BE3-83F1-403C-BD8B-AF78ECEC7F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a:extLst>
              <a:ext uri="{FF2B5EF4-FFF2-40B4-BE49-F238E27FC236}">
                <a16:creationId xmlns:a16="http://schemas.microsoft.com/office/drawing/2014/main" id="{836D7EC0-DE5F-20E4-C9A8-152B51BF92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1428"/>
          <a:stretch/>
        </p:blipFill>
        <p:spPr bwMode="auto">
          <a:xfrm>
            <a:off x="3581400" y="1676400"/>
            <a:ext cx="4936913" cy="502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282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88CE-6A16-C8FC-DF1A-B40845B495B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79F170A-C7FF-19B5-BE7F-DCBFE267E66C}"/>
              </a:ext>
            </a:extLst>
          </p:cNvPr>
          <p:cNvSpPr>
            <a:spLocks noGrp="1"/>
          </p:cNvSpPr>
          <p:nvPr>
            <p:ph idx="1"/>
          </p:nvPr>
        </p:nvSpPr>
        <p:spPr/>
        <p:txBody>
          <a:bodyPr/>
          <a:lstStyle/>
          <a:p>
            <a:endParaRPr lang="en-US" dirty="0"/>
          </a:p>
        </p:txBody>
      </p:sp>
      <p:pic>
        <p:nvPicPr>
          <p:cNvPr id="4" name="Picture 3" descr="Screenshot continuation of the Personal Circumstances section, which lists a series of statements for the student to select all that apply. These statements include military status, having children or other dependents, and dependency status (orphan, ward of the state, foster care, emancipated minor, and/or under a guardianship). ">
            <a:extLst>
              <a:ext uri="{FF2B5EF4-FFF2-40B4-BE49-F238E27FC236}">
                <a16:creationId xmlns:a16="http://schemas.microsoft.com/office/drawing/2014/main" id="{C4D01BF7-8C50-AAC8-135C-1C18AFC45CFA}"/>
              </a:ext>
            </a:extLst>
          </p:cNvPr>
          <p:cNvPicPr>
            <a:picLocks noChangeAspect="1"/>
          </p:cNvPicPr>
          <p:nvPr/>
        </p:nvPicPr>
        <p:blipFill>
          <a:blip r:embed="rId3"/>
          <a:stretch>
            <a:fillRect/>
          </a:stretch>
        </p:blipFill>
        <p:spPr>
          <a:xfrm>
            <a:off x="1651452" y="0"/>
            <a:ext cx="7492548" cy="6858000"/>
          </a:xfrm>
          <a:prstGeom prst="rect">
            <a:avLst/>
          </a:prstGeom>
          <a:ln w="12700">
            <a:solidFill>
              <a:schemeClr val="tx1"/>
            </a:solidFill>
          </a:ln>
        </p:spPr>
      </p:pic>
      <p:sp>
        <p:nvSpPr>
          <p:cNvPr id="5" name="Thought Bubble: Cloud 4">
            <a:extLst>
              <a:ext uri="{FF2B5EF4-FFF2-40B4-BE49-F238E27FC236}">
                <a16:creationId xmlns:a16="http://schemas.microsoft.com/office/drawing/2014/main" id="{19FAF3D1-8B30-BFB0-ED56-80BC7A8E1F83}"/>
              </a:ext>
            </a:extLst>
          </p:cNvPr>
          <p:cNvSpPr>
            <a:spLocks noChangeAspect="1"/>
          </p:cNvSpPr>
          <p:nvPr/>
        </p:nvSpPr>
        <p:spPr>
          <a:xfrm>
            <a:off x="8077200" y="0"/>
            <a:ext cx="4094328" cy="2743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Parents without SSNs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Is the student dependent or independent?</a:t>
            </a:r>
          </a:p>
        </p:txBody>
      </p:sp>
    </p:spTree>
    <p:extLst>
      <p:ext uri="{BB962C8B-B14F-4D97-AF65-F5344CB8AC3E}">
        <p14:creationId xmlns:p14="http://schemas.microsoft.com/office/powerpoint/2010/main" val="298213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3177-1529-45A3-8A3D-EA3A1DA27F59}"/>
              </a:ext>
            </a:extLst>
          </p:cNvPr>
          <p:cNvSpPr>
            <a:spLocks noGrp="1"/>
          </p:cNvSpPr>
          <p:nvPr>
            <p:ph type="title"/>
          </p:nvPr>
        </p:nvSpPr>
        <p:spPr/>
        <p:txBody>
          <a:bodyPr/>
          <a:lstStyle/>
          <a:p>
            <a:r>
              <a:rPr lang="en-US" dirty="0"/>
              <a:t>“Adult” Circumstances</a:t>
            </a:r>
          </a:p>
        </p:txBody>
      </p:sp>
      <p:graphicFrame>
        <p:nvGraphicFramePr>
          <p:cNvPr id="4" name="Content Placeholder 3">
            <a:extLst>
              <a:ext uri="{FF2B5EF4-FFF2-40B4-BE49-F238E27FC236}">
                <a16:creationId xmlns:a16="http://schemas.microsoft.com/office/drawing/2014/main" id="{313C7E17-0827-477A-B222-398A82982E1F}"/>
              </a:ext>
            </a:extLst>
          </p:cNvPr>
          <p:cNvGraphicFramePr>
            <a:graphicFrameLocks noGrp="1"/>
          </p:cNvGraphicFramePr>
          <p:nvPr>
            <p:ph idx="1"/>
          </p:nvPr>
        </p:nvGraphicFramePr>
        <p:xfrm>
          <a:off x="609600" y="1701800"/>
          <a:ext cx="109728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1409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3177-1529-45A3-8A3D-EA3A1DA27F59}"/>
              </a:ext>
            </a:extLst>
          </p:cNvPr>
          <p:cNvSpPr>
            <a:spLocks noGrp="1"/>
          </p:cNvSpPr>
          <p:nvPr>
            <p:ph type="title"/>
          </p:nvPr>
        </p:nvSpPr>
        <p:spPr/>
        <p:txBody>
          <a:bodyPr/>
          <a:lstStyle/>
          <a:p>
            <a:r>
              <a:rPr lang="en-US" dirty="0"/>
              <a:t>“Minor” Circumstances</a:t>
            </a:r>
          </a:p>
        </p:txBody>
      </p:sp>
      <p:graphicFrame>
        <p:nvGraphicFramePr>
          <p:cNvPr id="4" name="Content Placeholder 3">
            <a:extLst>
              <a:ext uri="{FF2B5EF4-FFF2-40B4-BE49-F238E27FC236}">
                <a16:creationId xmlns:a16="http://schemas.microsoft.com/office/drawing/2014/main" id="{313C7E17-0827-477A-B222-398A82982E1F}"/>
              </a:ext>
            </a:extLst>
          </p:cNvPr>
          <p:cNvGraphicFramePr>
            <a:graphicFrameLocks noGrp="1"/>
          </p:cNvGraphicFramePr>
          <p:nvPr>
            <p:ph sz="quarter" idx="10"/>
            <p:extLst>
              <p:ext uri="{D42A27DB-BD31-4B8C-83A1-F6EECF244321}">
                <p14:modId xmlns:p14="http://schemas.microsoft.com/office/powerpoint/2010/main" val="1090377055"/>
              </p:ext>
            </p:extLst>
          </p:nvPr>
        </p:nvGraphicFramePr>
        <p:xfrm>
          <a:off x="609600" y="1676400"/>
          <a:ext cx="6629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A86F7CA5-2F7B-7659-9BDA-777E17D4FFBA}"/>
              </a:ext>
            </a:extLst>
          </p:cNvPr>
          <p:cNvSpPr>
            <a:spLocks noGrp="1"/>
          </p:cNvSpPr>
          <p:nvPr>
            <p:ph sz="quarter" idx="11"/>
          </p:nvPr>
        </p:nvSpPr>
        <p:spPr>
          <a:xfrm>
            <a:off x="7543800" y="1676400"/>
            <a:ext cx="4038600" cy="4191000"/>
          </a:xfrm>
        </p:spPr>
        <p:txBody>
          <a:bodyPr/>
          <a:lstStyle/>
          <a:p>
            <a:pPr marL="0" indent="0">
              <a:buNone/>
            </a:pPr>
            <a:r>
              <a:rPr lang="en-US" b="1" dirty="0">
                <a:solidFill>
                  <a:srgbClr val="00B0F0"/>
                </a:solidFill>
              </a:rPr>
              <a:t>*</a:t>
            </a:r>
            <a:r>
              <a:rPr lang="en-US" dirty="0"/>
              <a:t>If court papers read </a:t>
            </a:r>
            <a:r>
              <a:rPr lang="en-US" b="1" dirty="0">
                <a:solidFill>
                  <a:schemeClr val="bg2">
                    <a:lumMod val="60000"/>
                    <a:lumOff val="40000"/>
                  </a:schemeClr>
                </a:solidFill>
              </a:rPr>
              <a:t>custody</a:t>
            </a:r>
            <a:r>
              <a:rPr lang="en-US" i="1" dirty="0">
                <a:solidFill>
                  <a:srgbClr val="00B0F0"/>
                </a:solidFill>
              </a:rPr>
              <a:t> </a:t>
            </a:r>
            <a:r>
              <a:rPr lang="en-US" dirty="0"/>
              <a:t>instead of </a:t>
            </a:r>
            <a:r>
              <a:rPr lang="en-US" b="1" dirty="0">
                <a:solidFill>
                  <a:srgbClr val="00B0F0"/>
                </a:solidFill>
              </a:rPr>
              <a:t>guardianship</a:t>
            </a:r>
            <a:r>
              <a:rPr lang="en-US" dirty="0"/>
              <a:t>, student will answer </a:t>
            </a:r>
            <a:r>
              <a:rPr lang="en-US" b="1" dirty="0">
                <a:solidFill>
                  <a:schemeClr val="bg2">
                    <a:lumMod val="60000"/>
                    <a:lumOff val="40000"/>
                  </a:schemeClr>
                </a:solidFill>
              </a:rPr>
              <a:t>no</a:t>
            </a:r>
            <a:r>
              <a:rPr lang="en-US" dirty="0"/>
              <a:t> and contact their college for guidance (e.g. </a:t>
            </a:r>
            <a:r>
              <a:rPr lang="en-US" i="1" dirty="0"/>
              <a:t>unusual circumstance</a:t>
            </a:r>
            <a:r>
              <a:rPr lang="en-US" dirty="0"/>
              <a:t>)</a:t>
            </a:r>
            <a:r>
              <a:rPr lang="en-US" i="1" dirty="0"/>
              <a:t>.</a:t>
            </a:r>
            <a:endParaRPr lang="en-US" b="1" dirty="0">
              <a:solidFill>
                <a:srgbClr val="00B0F0"/>
              </a:solidFill>
            </a:endParaRPr>
          </a:p>
        </p:txBody>
      </p:sp>
    </p:spTree>
    <p:extLst>
      <p:ext uri="{BB962C8B-B14F-4D97-AF65-F5344CB8AC3E}">
        <p14:creationId xmlns:p14="http://schemas.microsoft.com/office/powerpoint/2010/main" val="44438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2024-25 FAFSA</a:t>
            </a: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rmAutofit/>
          </a:bodyPr>
          <a:lstStyle/>
          <a:p>
            <a:pPr marL="742950" indent="-742950">
              <a:lnSpc>
                <a:spcPct val="90000"/>
              </a:lnSpc>
              <a:spcBef>
                <a:spcPct val="25000"/>
              </a:spcBef>
              <a:buFont typeface="+mj-lt"/>
              <a:buAutoNum type="arabicPeriod"/>
              <a:defRPr/>
            </a:pPr>
            <a:r>
              <a:rPr lang="en-US" sz="4000" dirty="0"/>
              <a:t>Available </a:t>
            </a:r>
            <a:r>
              <a:rPr lang="en-US" sz="4000" b="1" dirty="0"/>
              <a:t>December 2023 </a:t>
            </a:r>
            <a:r>
              <a:rPr lang="en-US" sz="4000" dirty="0"/>
              <a:t>at </a:t>
            </a:r>
            <a:r>
              <a:rPr lang="en-US" sz="4000" b="1" dirty="0">
                <a:solidFill>
                  <a:srgbClr val="00B0F0"/>
                </a:solidFill>
              </a:rPr>
              <a:t>studentaid.gov</a:t>
            </a:r>
          </a:p>
          <a:p>
            <a:pPr marL="1081088" lvl="2" indent="-333375">
              <a:lnSpc>
                <a:spcPct val="90000"/>
              </a:lnSpc>
              <a:spcBef>
                <a:spcPct val="25000"/>
              </a:spcBef>
              <a:buFont typeface="Wingdings" panose="05000000000000000000" pitchFamily="2" charset="2"/>
              <a:buChar char="§"/>
              <a:defRPr/>
            </a:pPr>
            <a:r>
              <a:rPr lang="en-US" sz="3200" b="1" dirty="0"/>
              <a:t>2022 income/tax info</a:t>
            </a:r>
          </a:p>
          <a:p>
            <a:pPr marL="742950" indent="-742950">
              <a:lnSpc>
                <a:spcPct val="90000"/>
              </a:lnSpc>
              <a:spcBef>
                <a:spcPct val="25000"/>
              </a:spcBef>
              <a:buFont typeface="+mj-lt"/>
              <a:buAutoNum type="arabicPeriod"/>
              <a:defRPr/>
            </a:pPr>
            <a:r>
              <a:rPr lang="en-US" sz="4000" dirty="0"/>
              <a:t>Arlington’s priority deadline </a:t>
            </a:r>
            <a:r>
              <a:rPr lang="en-US" sz="4000" b="1" dirty="0"/>
              <a:t>February 1, 2024</a:t>
            </a:r>
          </a:p>
          <a:p>
            <a:pPr marL="742950" indent="-742950">
              <a:lnSpc>
                <a:spcPct val="90000"/>
              </a:lnSpc>
              <a:spcBef>
                <a:spcPct val="25000"/>
              </a:spcBef>
              <a:buFont typeface="+mj-lt"/>
              <a:buAutoNum type="arabicPeriod"/>
              <a:defRPr/>
            </a:pPr>
            <a:r>
              <a:rPr lang="en-US" sz="4000" dirty="0"/>
              <a:t>Create FSA ID(s) </a:t>
            </a:r>
            <a:r>
              <a:rPr lang="en-US" sz="4000" b="1" i="1" dirty="0"/>
              <a:t>ten days </a:t>
            </a:r>
            <a:r>
              <a:rPr lang="en-US" sz="4000" dirty="0"/>
              <a:t>in advance of FAFSA</a:t>
            </a:r>
          </a:p>
          <a:p>
            <a:pPr marL="1081088" lvl="1" indent="-331788">
              <a:lnSpc>
                <a:spcPct val="90000"/>
              </a:lnSpc>
              <a:spcBef>
                <a:spcPct val="25000"/>
              </a:spcBef>
              <a:buFont typeface="Wingdings" panose="05000000000000000000" pitchFamily="2" charset="2"/>
              <a:buChar char="§"/>
              <a:defRPr/>
            </a:pPr>
            <a:r>
              <a:rPr lang="en-US" sz="3200" b="1" dirty="0">
                <a:solidFill>
                  <a:srgbClr val="00B0F0"/>
                </a:solidFill>
              </a:rPr>
              <a:t>studentaid.gov; </a:t>
            </a:r>
            <a:r>
              <a:rPr lang="en-US" sz="3200" b="1" i="1" dirty="0"/>
              <a:t>800-433-3243</a:t>
            </a:r>
            <a:endParaRPr lang="en-US" sz="3600" b="1" i="1" dirty="0"/>
          </a:p>
          <a:p>
            <a:pPr marL="742950" indent="-742950">
              <a:lnSpc>
                <a:spcPct val="90000"/>
              </a:lnSpc>
              <a:spcBef>
                <a:spcPct val="25000"/>
              </a:spcBef>
              <a:buFont typeface="+mj-lt"/>
              <a:buAutoNum type="arabicPeriod"/>
              <a:defRPr/>
            </a:pPr>
            <a:r>
              <a:rPr lang="en-US" sz="4000" dirty="0"/>
              <a:t>Role-based FAFSA</a:t>
            </a:r>
          </a:p>
          <a:p>
            <a:pPr marL="463550" indent="-463550">
              <a:lnSpc>
                <a:spcPct val="90000"/>
              </a:lnSpc>
              <a:spcBef>
                <a:spcPct val="25000"/>
              </a:spcBef>
              <a:defRPr/>
            </a:pPr>
            <a:endParaRPr lang="en-US" sz="4000" dirty="0"/>
          </a:p>
        </p:txBody>
      </p:sp>
    </p:spTree>
    <p:extLst>
      <p:ext uri="{BB962C8B-B14F-4D97-AF65-F5344CB8AC3E}">
        <p14:creationId xmlns:p14="http://schemas.microsoft.com/office/powerpoint/2010/main" val="2748525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3177-1529-45A3-8A3D-EA3A1DA27F59}"/>
              </a:ext>
            </a:extLst>
          </p:cNvPr>
          <p:cNvSpPr>
            <a:spLocks noGrp="1"/>
          </p:cNvSpPr>
          <p:nvPr>
            <p:ph type="title"/>
          </p:nvPr>
        </p:nvSpPr>
        <p:spPr/>
        <p:txBody>
          <a:bodyPr/>
          <a:lstStyle/>
          <a:p>
            <a:r>
              <a:rPr lang="en-US" dirty="0"/>
              <a:t>Homeless Circumstance</a:t>
            </a:r>
          </a:p>
        </p:txBody>
      </p:sp>
      <p:graphicFrame>
        <p:nvGraphicFramePr>
          <p:cNvPr id="4" name="Content Placeholder 3">
            <a:extLst>
              <a:ext uri="{FF2B5EF4-FFF2-40B4-BE49-F238E27FC236}">
                <a16:creationId xmlns:a16="http://schemas.microsoft.com/office/drawing/2014/main" id="{313C7E17-0827-477A-B222-398A82982E1F}"/>
              </a:ext>
            </a:extLst>
          </p:cNvPr>
          <p:cNvGraphicFramePr>
            <a:graphicFrameLocks noGrp="1"/>
          </p:cNvGraphicFramePr>
          <p:nvPr>
            <p:ph sz="quarter" idx="10"/>
            <p:extLst>
              <p:ext uri="{D42A27DB-BD31-4B8C-83A1-F6EECF244321}">
                <p14:modId xmlns:p14="http://schemas.microsoft.com/office/powerpoint/2010/main" val="1973679878"/>
              </p:ext>
            </p:extLst>
          </p:nvPr>
        </p:nvGraphicFramePr>
        <p:xfrm>
          <a:off x="609600" y="1676400"/>
          <a:ext cx="5384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A86F7CA5-2F7B-7659-9BDA-777E17D4FFBA}"/>
              </a:ext>
            </a:extLst>
          </p:cNvPr>
          <p:cNvSpPr>
            <a:spLocks noGrp="1"/>
          </p:cNvSpPr>
          <p:nvPr>
            <p:ph sz="quarter" idx="11"/>
          </p:nvPr>
        </p:nvSpPr>
        <p:spPr>
          <a:xfrm>
            <a:off x="6197600" y="2438400"/>
            <a:ext cx="4013200" cy="3429000"/>
          </a:xfrm>
        </p:spPr>
        <p:txBody>
          <a:bodyPr>
            <a:normAutofit/>
          </a:bodyPr>
          <a:lstStyle/>
          <a:p>
            <a:pPr marL="0" indent="0">
              <a:buNone/>
            </a:pPr>
            <a:r>
              <a:rPr lang="en-US" dirty="0"/>
              <a:t>*High School Student should have proof for the current academic year from a recognized McKinney-Vento practitioner.</a:t>
            </a:r>
            <a:endParaRPr lang="en-US" b="1" dirty="0">
              <a:solidFill>
                <a:srgbClr val="00B0F0"/>
              </a:solidFill>
            </a:endParaRPr>
          </a:p>
        </p:txBody>
      </p:sp>
    </p:spTree>
    <p:extLst>
      <p:ext uri="{BB962C8B-B14F-4D97-AF65-F5344CB8AC3E}">
        <p14:creationId xmlns:p14="http://schemas.microsoft.com/office/powerpoint/2010/main" val="300761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9C06-3B4E-6231-89BD-D8975FE03AC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E9D1554-32DE-170B-2248-93D4E56960C6}"/>
              </a:ext>
            </a:extLst>
          </p:cNvPr>
          <p:cNvSpPr>
            <a:spLocks noGrp="1"/>
          </p:cNvSpPr>
          <p:nvPr>
            <p:ph idx="1"/>
          </p:nvPr>
        </p:nvSpPr>
        <p:spPr/>
        <p:txBody>
          <a:bodyPr/>
          <a:lstStyle/>
          <a:p>
            <a:endParaRPr lang="en-US" dirty="0"/>
          </a:p>
        </p:txBody>
      </p:sp>
      <p:pic>
        <p:nvPicPr>
          <p:cNvPr id="4" name="Picture 3" descr="Screenshot continuation of the Personal Circumstances section, which asks the student if their parents are married. Below that, the student is reminded that they are required to provide information for their parents and that they can invite their parents to the form to complete the required sections. ">
            <a:extLst>
              <a:ext uri="{FF2B5EF4-FFF2-40B4-BE49-F238E27FC236}">
                <a16:creationId xmlns:a16="http://schemas.microsoft.com/office/drawing/2014/main" id="{A487F575-631C-50AD-535B-F8E8CF770D4C}"/>
              </a:ext>
            </a:extLst>
          </p:cNvPr>
          <p:cNvPicPr>
            <a:picLocks noChangeAspect="1"/>
          </p:cNvPicPr>
          <p:nvPr/>
        </p:nvPicPr>
        <p:blipFill>
          <a:blip r:embed="rId3"/>
          <a:stretch>
            <a:fillRect/>
          </a:stretch>
        </p:blipFill>
        <p:spPr>
          <a:xfrm>
            <a:off x="1160990" y="0"/>
            <a:ext cx="9888010" cy="6400800"/>
          </a:xfrm>
          <a:prstGeom prst="rect">
            <a:avLst/>
          </a:prstGeom>
          <a:ln w="12700">
            <a:solidFill>
              <a:schemeClr val="tx1"/>
            </a:solidFill>
          </a:ln>
        </p:spPr>
      </p:pic>
      <p:sp>
        <p:nvSpPr>
          <p:cNvPr id="6" name="Thought Bubble: Cloud 5">
            <a:extLst>
              <a:ext uri="{FF2B5EF4-FFF2-40B4-BE49-F238E27FC236}">
                <a16:creationId xmlns:a16="http://schemas.microsoft.com/office/drawing/2014/main" id="{FDB8C96D-EF00-3151-A604-094EDED1CB72}"/>
              </a:ext>
            </a:extLst>
          </p:cNvPr>
          <p:cNvSpPr>
            <a:spLocks noChangeAspect="1"/>
          </p:cNvSpPr>
          <p:nvPr/>
        </p:nvSpPr>
        <p:spPr>
          <a:xfrm>
            <a:off x="8077200" y="0"/>
            <a:ext cx="4094328" cy="2743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Parents without SSNs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Who is a FAFSA parent?</a:t>
            </a:r>
          </a:p>
        </p:txBody>
      </p:sp>
    </p:spTree>
    <p:extLst>
      <p:ext uri="{BB962C8B-B14F-4D97-AF65-F5344CB8AC3E}">
        <p14:creationId xmlns:p14="http://schemas.microsoft.com/office/powerpoint/2010/main" val="1824672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FAFSA parent(s)</a:t>
            </a: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rmAutofit/>
          </a:bodyPr>
          <a:lstStyle/>
          <a:p>
            <a:pPr marL="463550" indent="-463550">
              <a:lnSpc>
                <a:spcPct val="90000"/>
              </a:lnSpc>
              <a:spcBef>
                <a:spcPct val="25000"/>
              </a:spcBef>
              <a:defRPr/>
            </a:pPr>
            <a:r>
              <a:rPr lang="en-US" sz="4000" dirty="0"/>
              <a:t>Biological parent</a:t>
            </a:r>
          </a:p>
          <a:p>
            <a:pPr marL="463550" indent="-463550">
              <a:lnSpc>
                <a:spcPct val="90000"/>
              </a:lnSpc>
              <a:spcBef>
                <a:spcPct val="25000"/>
              </a:spcBef>
              <a:defRPr/>
            </a:pPr>
            <a:r>
              <a:rPr lang="en-US" sz="4000" dirty="0"/>
              <a:t>Stepparent </a:t>
            </a:r>
          </a:p>
          <a:p>
            <a:pPr marL="863600" lvl="1" indent="-463550">
              <a:lnSpc>
                <a:spcPct val="90000"/>
              </a:lnSpc>
              <a:spcBef>
                <a:spcPct val="25000"/>
              </a:spcBef>
              <a:defRPr/>
            </a:pPr>
            <a:r>
              <a:rPr lang="en-US" sz="3600" i="1" dirty="0"/>
              <a:t>If married to biological parent</a:t>
            </a:r>
            <a:endParaRPr lang="en-US" sz="3600" dirty="0"/>
          </a:p>
          <a:p>
            <a:pPr marL="463550" indent="-463550">
              <a:lnSpc>
                <a:spcPct val="90000"/>
              </a:lnSpc>
              <a:spcBef>
                <a:spcPct val="25000"/>
              </a:spcBef>
              <a:defRPr/>
            </a:pPr>
            <a:r>
              <a:rPr lang="en-US" sz="4000" dirty="0"/>
              <a:t>Adoptive parent </a:t>
            </a:r>
          </a:p>
          <a:p>
            <a:pPr marL="863600" lvl="1" indent="-463550">
              <a:lnSpc>
                <a:spcPct val="90000"/>
              </a:lnSpc>
              <a:spcBef>
                <a:spcPct val="25000"/>
              </a:spcBef>
              <a:defRPr/>
            </a:pPr>
            <a:r>
              <a:rPr lang="en-US" sz="3600" i="1" dirty="0"/>
              <a:t>Unless student was in foster care at age 13+</a:t>
            </a:r>
            <a:endParaRPr lang="en-US" sz="3600" b="1" u="sng" dirty="0"/>
          </a:p>
          <a:p>
            <a:pPr marL="0" indent="0">
              <a:lnSpc>
                <a:spcPct val="90000"/>
              </a:lnSpc>
              <a:spcBef>
                <a:spcPct val="25000"/>
              </a:spcBef>
              <a:buNone/>
              <a:defRPr/>
            </a:pPr>
            <a:endParaRPr lang="en-US" sz="4000" dirty="0"/>
          </a:p>
        </p:txBody>
      </p:sp>
    </p:spTree>
    <p:extLst>
      <p:ext uri="{BB962C8B-B14F-4D97-AF65-F5344CB8AC3E}">
        <p14:creationId xmlns:p14="http://schemas.microsoft.com/office/powerpoint/2010/main" val="4121795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Who is </a:t>
            </a:r>
            <a:r>
              <a:rPr lang="en-US" u="sng" dirty="0"/>
              <a:t>NOT</a:t>
            </a:r>
            <a:r>
              <a:rPr lang="en-US" dirty="0"/>
              <a:t> a FAFSA parent*?</a:t>
            </a: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rmAutofit/>
          </a:bodyPr>
          <a:lstStyle/>
          <a:p>
            <a:pPr marL="463550" indent="-463550">
              <a:lnSpc>
                <a:spcPct val="90000"/>
              </a:lnSpc>
              <a:spcBef>
                <a:spcPct val="25000"/>
              </a:spcBef>
              <a:defRPr/>
            </a:pPr>
            <a:r>
              <a:rPr lang="en-US" sz="4000" dirty="0"/>
              <a:t>Grandparent</a:t>
            </a:r>
          </a:p>
          <a:p>
            <a:pPr marL="463550" indent="-463550">
              <a:lnSpc>
                <a:spcPct val="90000"/>
              </a:lnSpc>
              <a:spcBef>
                <a:spcPct val="25000"/>
              </a:spcBef>
              <a:defRPr/>
            </a:pPr>
            <a:r>
              <a:rPr lang="en-US" sz="4000" dirty="0"/>
              <a:t>Aunt/Uncle</a:t>
            </a:r>
          </a:p>
          <a:p>
            <a:pPr marL="463550" indent="-463550">
              <a:lnSpc>
                <a:spcPct val="90000"/>
              </a:lnSpc>
              <a:spcBef>
                <a:spcPct val="25000"/>
              </a:spcBef>
              <a:defRPr/>
            </a:pPr>
            <a:r>
              <a:rPr lang="en-US" sz="4000" dirty="0"/>
              <a:t>Brother/Sister</a:t>
            </a:r>
          </a:p>
          <a:p>
            <a:pPr marL="463550" indent="-463550">
              <a:lnSpc>
                <a:spcPct val="90000"/>
              </a:lnSpc>
              <a:spcBef>
                <a:spcPct val="25000"/>
              </a:spcBef>
              <a:defRPr/>
            </a:pPr>
            <a:r>
              <a:rPr lang="en-US" sz="4000" dirty="0"/>
              <a:t>Legal Guardian</a:t>
            </a:r>
          </a:p>
          <a:p>
            <a:pPr marL="463550" indent="-463550">
              <a:lnSpc>
                <a:spcPct val="90000"/>
              </a:lnSpc>
              <a:spcBef>
                <a:spcPct val="25000"/>
              </a:spcBef>
              <a:defRPr/>
            </a:pPr>
            <a:r>
              <a:rPr lang="en-US" sz="4000" dirty="0"/>
              <a:t>Relative whom claimed the student for tax purposes</a:t>
            </a:r>
          </a:p>
        </p:txBody>
      </p:sp>
      <p:sp>
        <p:nvSpPr>
          <p:cNvPr id="4" name="TextBox 3">
            <a:extLst>
              <a:ext uri="{FF2B5EF4-FFF2-40B4-BE49-F238E27FC236}">
                <a16:creationId xmlns:a16="http://schemas.microsoft.com/office/drawing/2014/main" id="{F389026E-96E9-5548-80EB-F6D15871CE79}"/>
              </a:ext>
            </a:extLst>
          </p:cNvPr>
          <p:cNvSpPr txBox="1"/>
          <p:nvPr/>
        </p:nvSpPr>
        <p:spPr>
          <a:xfrm>
            <a:off x="2057400" y="5924490"/>
            <a:ext cx="8077200" cy="523220"/>
          </a:xfrm>
          <a:prstGeom prst="rect">
            <a:avLst/>
          </a:prstGeom>
          <a:noFill/>
        </p:spPr>
        <p:txBody>
          <a:bodyPr wrap="square" rtlCol="0">
            <a:spAutoFit/>
          </a:bodyPr>
          <a:lstStyle/>
          <a:p>
            <a:pPr algn="ctr"/>
            <a:r>
              <a:rPr lang="en-US" sz="2800" b="1" dirty="0">
                <a:solidFill>
                  <a:srgbClr val="1B365D"/>
                </a:solidFill>
                <a:latin typeface="Calibri"/>
              </a:rPr>
              <a:t>*Unless they have adopted the student</a:t>
            </a:r>
          </a:p>
        </p:txBody>
      </p:sp>
    </p:spTree>
    <p:extLst>
      <p:ext uri="{BB962C8B-B14F-4D97-AF65-F5344CB8AC3E}">
        <p14:creationId xmlns:p14="http://schemas.microsoft.com/office/powerpoint/2010/main" val="725671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94A0-987F-33B2-6601-16E2FB3298B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904E48A-41B8-0D9E-F111-A3D3BBAD494F}"/>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951B1F07-F176-8289-EDD3-38CF144EC030}"/>
              </a:ext>
            </a:extLst>
          </p:cNvPr>
          <p:cNvPicPr>
            <a:picLocks noChangeAspect="1"/>
          </p:cNvPicPr>
          <p:nvPr/>
        </p:nvPicPr>
        <p:blipFill rotWithShape="1">
          <a:blip r:embed="rId3"/>
          <a:srcRect r="10000"/>
          <a:stretch/>
        </p:blipFill>
        <p:spPr>
          <a:xfrm>
            <a:off x="0" y="0"/>
            <a:ext cx="10972800" cy="6858000"/>
          </a:xfrm>
          <a:prstGeom prst="rect">
            <a:avLst/>
          </a:prstGeom>
        </p:spPr>
      </p:pic>
      <p:sp>
        <p:nvSpPr>
          <p:cNvPr id="5" name="Thought Bubble: Cloud 4">
            <a:extLst>
              <a:ext uri="{FF2B5EF4-FFF2-40B4-BE49-F238E27FC236}">
                <a16:creationId xmlns:a16="http://schemas.microsoft.com/office/drawing/2014/main" id="{C12FEC59-3460-159B-4A76-F40856742A70}"/>
              </a:ext>
            </a:extLst>
          </p:cNvPr>
          <p:cNvSpPr>
            <a:spLocks noChangeAspect="1"/>
          </p:cNvSpPr>
          <p:nvPr/>
        </p:nvSpPr>
        <p:spPr>
          <a:xfrm>
            <a:off x="6858000" y="762000"/>
            <a:ext cx="5280338" cy="2667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Parents without SSNs</a:t>
            </a:r>
          </a:p>
          <a:p>
            <a:pPr algn="ctr"/>
            <a:r>
              <a:rPr lang="en-US" sz="2800" b="1" dirty="0">
                <a:solidFill>
                  <a:sysClr val="windowText" lastClr="000000"/>
                </a:solidFill>
              </a:rPr>
              <a:t>Parents divorced or separated; which parent provided more financial support?</a:t>
            </a:r>
          </a:p>
        </p:txBody>
      </p:sp>
      <p:sp>
        <p:nvSpPr>
          <p:cNvPr id="14" name="Speech Bubble: Rectangle with Corners Rounded 13">
            <a:extLst>
              <a:ext uri="{FF2B5EF4-FFF2-40B4-BE49-F238E27FC236}">
                <a16:creationId xmlns:a16="http://schemas.microsoft.com/office/drawing/2014/main" id="{C1F6BF4F-719D-D1DA-2744-5854D9B485CE}"/>
              </a:ext>
            </a:extLst>
          </p:cNvPr>
          <p:cNvSpPr/>
          <p:nvPr/>
        </p:nvSpPr>
        <p:spPr>
          <a:xfrm>
            <a:off x="8458200" y="4724400"/>
            <a:ext cx="3657600" cy="1371600"/>
          </a:xfrm>
          <a:prstGeom prst="wedgeRoundRectCallout">
            <a:avLst>
              <a:gd name="adj1" fmla="val -44424"/>
              <a:gd name="adj2" fmla="val 75645"/>
              <a:gd name="adj3" fmla="val 16667"/>
            </a:avLst>
          </a:prstGeom>
          <a:solidFill>
            <a:schemeClr val="bg1"/>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ysClr val="windowText" lastClr="000000"/>
              </a:solidFill>
            </a:endParaRPr>
          </a:p>
          <a:p>
            <a:pPr algn="ctr"/>
            <a:r>
              <a:rPr lang="en-US" sz="2400" b="1" dirty="0">
                <a:solidFill>
                  <a:sysClr val="windowText" lastClr="000000"/>
                </a:solidFill>
              </a:rPr>
              <a:t>If parent is remarried, then FAFSA will also need stepparent’s info.</a:t>
            </a:r>
          </a:p>
          <a:p>
            <a:pPr algn="ctr"/>
            <a:endParaRPr lang="en-US" dirty="0">
              <a:solidFill>
                <a:schemeClr val="tx1"/>
              </a:solidFill>
            </a:endParaRPr>
          </a:p>
        </p:txBody>
      </p:sp>
    </p:spTree>
    <p:extLst>
      <p:ext uri="{BB962C8B-B14F-4D97-AF65-F5344CB8AC3E}">
        <p14:creationId xmlns:p14="http://schemas.microsoft.com/office/powerpoint/2010/main" val="3281894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E79D-29D6-1F0C-ABFD-D74689F0A97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55DF378-E150-BD88-7D50-ED81AA6387A3}"/>
              </a:ext>
            </a:extLst>
          </p:cNvPr>
          <p:cNvSpPr>
            <a:spLocks noGrp="1"/>
          </p:cNvSpPr>
          <p:nvPr>
            <p:ph idx="1"/>
          </p:nvPr>
        </p:nvSpPr>
        <p:spPr/>
        <p:txBody>
          <a:bodyPr/>
          <a:lstStyle/>
          <a:p>
            <a:endParaRPr lang="en-US" dirty="0"/>
          </a:p>
        </p:txBody>
      </p:sp>
      <p:pic>
        <p:nvPicPr>
          <p:cNvPr id="4" name="Picture 3" descr="Screenshot continuation of the Student Demographics section, which asks the student if their parent or guardian was killed in the line of duty. ">
            <a:extLst>
              <a:ext uri="{FF2B5EF4-FFF2-40B4-BE49-F238E27FC236}">
                <a16:creationId xmlns:a16="http://schemas.microsoft.com/office/drawing/2014/main" id="{BB6B7188-456E-829A-5CD2-FB203E696B77}"/>
              </a:ext>
            </a:extLst>
          </p:cNvPr>
          <p:cNvPicPr>
            <a:picLocks noChangeAspect="1"/>
          </p:cNvPicPr>
          <p:nvPr/>
        </p:nvPicPr>
        <p:blipFill>
          <a:blip r:embed="rId3"/>
          <a:stretch>
            <a:fillRect/>
          </a:stretch>
        </p:blipFill>
        <p:spPr>
          <a:xfrm>
            <a:off x="0" y="0"/>
            <a:ext cx="12161520" cy="5617710"/>
          </a:xfrm>
          <a:prstGeom prst="rect">
            <a:avLst/>
          </a:prstGeom>
          <a:ln w="12700">
            <a:solidFill>
              <a:schemeClr val="tx1"/>
            </a:solidFill>
          </a:ln>
        </p:spPr>
      </p:pic>
      <p:sp>
        <p:nvSpPr>
          <p:cNvPr id="5" name="Star: 5 Points 4">
            <a:extLst>
              <a:ext uri="{FF2B5EF4-FFF2-40B4-BE49-F238E27FC236}">
                <a16:creationId xmlns:a16="http://schemas.microsoft.com/office/drawing/2014/main" id="{AB08390C-2BA5-7199-A2DE-D7DFA6AF30D0}"/>
              </a:ext>
            </a:extLst>
          </p:cNvPr>
          <p:cNvSpPr/>
          <p:nvPr/>
        </p:nvSpPr>
        <p:spPr>
          <a:xfrm>
            <a:off x="11277600" y="0"/>
            <a:ext cx="914400" cy="914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401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94A0-987F-33B2-6601-16E2FB3298B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904E48A-41B8-0D9E-F111-A3D3BBAD494F}"/>
              </a:ext>
            </a:extLst>
          </p:cNvPr>
          <p:cNvSpPr>
            <a:spLocks noGrp="1"/>
          </p:cNvSpPr>
          <p:nvPr>
            <p:ph idx="1"/>
          </p:nvPr>
        </p:nvSpPr>
        <p:spPr/>
        <p:txBody>
          <a:bodyPr/>
          <a:lstStyle/>
          <a:p>
            <a:endParaRPr lang="en-US" dirty="0"/>
          </a:p>
        </p:txBody>
      </p:sp>
      <p:pic>
        <p:nvPicPr>
          <p:cNvPr id="4" name="Picture 3" descr="Screenshot of the introduction to the Student Financials section, which informs the student that the next series of pages will help schools determine their ability to pay for college without financial aid. ">
            <a:extLst>
              <a:ext uri="{FF2B5EF4-FFF2-40B4-BE49-F238E27FC236}">
                <a16:creationId xmlns:a16="http://schemas.microsoft.com/office/drawing/2014/main" id="{3CA90B76-5743-4535-8224-5B1244B7E787}"/>
              </a:ext>
            </a:extLst>
          </p:cNvPr>
          <p:cNvPicPr>
            <a:picLocks noChangeAspect="1"/>
          </p:cNvPicPr>
          <p:nvPr/>
        </p:nvPicPr>
        <p:blipFill>
          <a:blip r:embed="rId3"/>
          <a:stretch>
            <a:fillRect/>
          </a:stretch>
        </p:blipFill>
        <p:spPr>
          <a:xfrm>
            <a:off x="0" y="0"/>
            <a:ext cx="12161520" cy="4278715"/>
          </a:xfrm>
          <a:prstGeom prst="rect">
            <a:avLst/>
          </a:prstGeom>
          <a:ln w="12700">
            <a:solidFill>
              <a:schemeClr val="tx1"/>
            </a:solidFill>
          </a:ln>
        </p:spPr>
      </p:pic>
      <p:sp>
        <p:nvSpPr>
          <p:cNvPr id="5" name="Thought Bubble: Cloud 4">
            <a:extLst>
              <a:ext uri="{FF2B5EF4-FFF2-40B4-BE49-F238E27FC236}">
                <a16:creationId xmlns:a16="http://schemas.microsoft.com/office/drawing/2014/main" id="{C12FEC59-3460-159B-4A76-F40856742A70}"/>
              </a:ext>
            </a:extLst>
          </p:cNvPr>
          <p:cNvSpPr>
            <a:spLocks noChangeAspect="1"/>
          </p:cNvSpPr>
          <p:nvPr/>
        </p:nvSpPr>
        <p:spPr>
          <a:xfrm>
            <a:off x="8534400" y="0"/>
            <a:ext cx="3657600" cy="245059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Parents without SSNs</a:t>
            </a:r>
          </a:p>
          <a:p>
            <a:pPr algn="ctr"/>
            <a:r>
              <a:rPr lang="en-US" sz="2800" b="1" dirty="0">
                <a:solidFill>
                  <a:sysClr val="windowText" lastClr="000000"/>
                </a:solidFill>
              </a:rPr>
              <a:t>When must someone file taxes?</a:t>
            </a:r>
          </a:p>
        </p:txBody>
      </p:sp>
    </p:spTree>
    <p:extLst>
      <p:ext uri="{BB962C8B-B14F-4D97-AF65-F5344CB8AC3E}">
        <p14:creationId xmlns:p14="http://schemas.microsoft.com/office/powerpoint/2010/main" val="55402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C876-E5C1-2B6E-1C70-D6F1AF88A10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34AC20F-E3BA-18A9-D2E6-8F2BAD5A6278}"/>
              </a:ext>
            </a:extLst>
          </p:cNvPr>
          <p:cNvSpPr>
            <a:spLocks noGrp="1"/>
          </p:cNvSpPr>
          <p:nvPr>
            <p:ph idx="1"/>
          </p:nvPr>
        </p:nvSpPr>
        <p:spPr/>
        <p:txBody>
          <a:bodyPr/>
          <a:lstStyle/>
          <a:p>
            <a:endParaRPr lang="en-US" dirty="0"/>
          </a:p>
        </p:txBody>
      </p:sp>
      <p:pic>
        <p:nvPicPr>
          <p:cNvPr id="4" name="Picture 2" descr="Screenshot continuation of the Parent Financials section, which asks the parent if they filed a 2022 joint tax return with their spouse. ">
            <a:extLst>
              <a:ext uri="{FF2B5EF4-FFF2-40B4-BE49-F238E27FC236}">
                <a16:creationId xmlns:a16="http://schemas.microsoft.com/office/drawing/2014/main" id="{7AE23E7F-19BC-0D2B-F09E-AAD258B93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1520" cy="5489714"/>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1E9C8113-D179-1ED6-F410-E21AFC46B0B9}"/>
              </a:ext>
            </a:extLst>
          </p:cNvPr>
          <p:cNvSpPr>
            <a:spLocks noChangeAspect="1"/>
          </p:cNvSpPr>
          <p:nvPr/>
        </p:nvSpPr>
        <p:spPr>
          <a:xfrm>
            <a:off x="7848600" y="351226"/>
            <a:ext cx="4267200" cy="1934774"/>
          </a:xfrm>
          <a:prstGeom prst="wedgeRoundRectCallout">
            <a:avLst>
              <a:gd name="adj1" fmla="val -51256"/>
              <a:gd name="adj2" fmla="val 71655"/>
              <a:gd name="adj3" fmla="val 16667"/>
            </a:avLst>
          </a:prstGeom>
          <a:solidFill>
            <a:sysClr val="window" lastClr="FFFFFF"/>
          </a:solidFill>
          <a:ln w="25400" cap="flat" cmpd="sng" algn="ctr">
            <a:solidFill>
              <a:srgbClr val="FF0F00">
                <a:lumMod val="60000"/>
                <a:lumOff val="4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If </a:t>
            </a:r>
            <a:r>
              <a:rPr kumimoji="0" lang="en-US" sz="2400" b="1" i="0" u="sng" strike="noStrike" kern="1200" cap="none" spc="0" normalizeH="0" baseline="0" noProof="0" dirty="0">
                <a:ln>
                  <a:noFill/>
                </a:ln>
                <a:solidFill>
                  <a:srgbClr val="00B0F0"/>
                </a:solidFill>
                <a:effectLst/>
                <a:uLnTx/>
                <a:uFillTx/>
                <a:latin typeface="Calibri" panose="020F0502020204030204"/>
                <a:ea typeface="+mn-ea"/>
                <a:cs typeface="+mn-cs"/>
              </a:rPr>
              <a:t>married parents</a:t>
            </a: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 filed </a:t>
            </a:r>
            <a:r>
              <a:rPr kumimoji="0" lang="en-US" sz="2400" b="1" i="0" u="sng" strike="noStrike" kern="1200" cap="none" spc="0" normalizeH="0" baseline="0" noProof="0" dirty="0">
                <a:ln>
                  <a:noFill/>
                </a:ln>
                <a:solidFill>
                  <a:srgbClr val="00B0F0"/>
                </a:solidFill>
                <a:effectLst/>
                <a:uLnTx/>
                <a:uFillTx/>
                <a:latin typeface="Calibri" panose="020F0502020204030204"/>
                <a:ea typeface="+mn-ea"/>
                <a:cs typeface="+mn-cs"/>
              </a:rPr>
              <a:t>2022 taxes separately</a:t>
            </a: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 then parent 2 must complete a separate FAFSA parent section.</a:t>
            </a:r>
            <a:endParaRPr kumimoji="0" lang="en-US" sz="28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377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EC6E-D9DB-4B1F-8C64-D48AF87A8F9C}"/>
              </a:ext>
            </a:extLst>
          </p:cNvPr>
          <p:cNvSpPr>
            <a:spLocks noGrp="1"/>
          </p:cNvSpPr>
          <p:nvPr>
            <p:ph type="title"/>
          </p:nvPr>
        </p:nvSpPr>
        <p:spPr/>
        <p:txBody>
          <a:bodyPr/>
          <a:lstStyle/>
          <a:p>
            <a:r>
              <a:rPr lang="en-US" dirty="0"/>
              <a:t>2022 IRS Filing Requirements</a:t>
            </a:r>
          </a:p>
        </p:txBody>
      </p:sp>
      <p:sp>
        <p:nvSpPr>
          <p:cNvPr id="3" name="Content Placeholder 2">
            <a:extLst>
              <a:ext uri="{FF2B5EF4-FFF2-40B4-BE49-F238E27FC236}">
                <a16:creationId xmlns:a16="http://schemas.microsoft.com/office/drawing/2014/main" id="{17FF24B0-CECE-D6EE-0B7B-674628CA99C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3A893AD-4031-E70C-8681-BC918D9D661A}"/>
              </a:ext>
            </a:extLst>
          </p:cNvPr>
          <p:cNvPicPr>
            <a:picLocks noChangeAspect="1"/>
          </p:cNvPicPr>
          <p:nvPr/>
        </p:nvPicPr>
        <p:blipFill>
          <a:blip r:embed="rId2"/>
          <a:stretch>
            <a:fillRect/>
          </a:stretch>
        </p:blipFill>
        <p:spPr>
          <a:xfrm>
            <a:off x="1447800" y="1523514"/>
            <a:ext cx="9144000" cy="5105886"/>
          </a:xfrm>
          <a:prstGeom prst="rect">
            <a:avLst/>
          </a:prstGeom>
        </p:spPr>
      </p:pic>
      <p:sp>
        <p:nvSpPr>
          <p:cNvPr id="11" name="Rectangle 10">
            <a:extLst>
              <a:ext uri="{FF2B5EF4-FFF2-40B4-BE49-F238E27FC236}">
                <a16:creationId xmlns:a16="http://schemas.microsoft.com/office/drawing/2014/main" id="{B560C761-3DFD-845E-B373-D51861456E2E}"/>
              </a:ext>
            </a:extLst>
          </p:cNvPr>
          <p:cNvSpPr/>
          <p:nvPr/>
        </p:nvSpPr>
        <p:spPr>
          <a:xfrm>
            <a:off x="1524000" y="2590800"/>
            <a:ext cx="3200400" cy="425116"/>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BB594C5B-6174-F45A-A4CF-C22C4785B38A}"/>
              </a:ext>
            </a:extLst>
          </p:cNvPr>
          <p:cNvSpPr/>
          <p:nvPr/>
        </p:nvSpPr>
        <p:spPr>
          <a:xfrm>
            <a:off x="7924800" y="2590800"/>
            <a:ext cx="2514600" cy="425116"/>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47C7A4AD-90D5-E26A-BCC1-230B74FCD6C1}"/>
              </a:ext>
            </a:extLst>
          </p:cNvPr>
          <p:cNvSpPr/>
          <p:nvPr/>
        </p:nvSpPr>
        <p:spPr>
          <a:xfrm>
            <a:off x="1524000" y="3384884"/>
            <a:ext cx="3200400" cy="425116"/>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83A46FAF-1230-2411-B3FD-375A8157C9D9}"/>
              </a:ext>
            </a:extLst>
          </p:cNvPr>
          <p:cNvSpPr/>
          <p:nvPr/>
        </p:nvSpPr>
        <p:spPr>
          <a:xfrm>
            <a:off x="7924800" y="3384884"/>
            <a:ext cx="2514600" cy="425116"/>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5C2BEDC8-F1D0-063C-4EB7-D5DDE0F64C5F}"/>
              </a:ext>
            </a:extLst>
          </p:cNvPr>
          <p:cNvSpPr/>
          <p:nvPr/>
        </p:nvSpPr>
        <p:spPr>
          <a:xfrm>
            <a:off x="1524000" y="4876800"/>
            <a:ext cx="3200400" cy="425116"/>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614003ED-C9CA-54CD-EA31-FF5EFF2DBC76}"/>
              </a:ext>
            </a:extLst>
          </p:cNvPr>
          <p:cNvSpPr/>
          <p:nvPr/>
        </p:nvSpPr>
        <p:spPr>
          <a:xfrm>
            <a:off x="7924800" y="4876800"/>
            <a:ext cx="2514600" cy="425116"/>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41890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EBF9-AE34-AB65-96F5-F78A09A8A9A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8FB2125-16CE-95EF-515E-2CF411E066C9}"/>
              </a:ext>
            </a:extLst>
          </p:cNvPr>
          <p:cNvSpPr>
            <a:spLocks noGrp="1"/>
          </p:cNvSpPr>
          <p:nvPr>
            <p:ph idx="1"/>
          </p:nvPr>
        </p:nvSpPr>
        <p:spPr/>
        <p:txBody>
          <a:bodyPr/>
          <a:lstStyle/>
          <a:p>
            <a:endParaRPr lang="en-US" dirty="0"/>
          </a:p>
        </p:txBody>
      </p:sp>
      <p:pic>
        <p:nvPicPr>
          <p:cNvPr id="4" name="Picture 2" descr="Screenshot continuation of the Parent Financials section, which asks the parent to enter the number of people in their family, including the student, that will be in college between July 1, 2024, and June 30, 2025. ">
            <a:extLst>
              <a:ext uri="{FF2B5EF4-FFF2-40B4-BE49-F238E27FC236}">
                <a16:creationId xmlns:a16="http://schemas.microsoft.com/office/drawing/2014/main" id="{2ECD3A07-EA0C-81D3-927E-F939A3DBB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3" y="0"/>
            <a:ext cx="12161520" cy="497516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284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FAFSA Checklist</a:t>
            </a: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rmAutofit/>
          </a:bodyPr>
          <a:lstStyle/>
          <a:p>
            <a:pPr marL="342900" indent="-342900">
              <a:spcBef>
                <a:spcPct val="20000"/>
              </a:spcBef>
              <a:buFont typeface="Wingdings" pitchFamily="2" charset="2"/>
              <a:buChar char="q"/>
              <a:defRPr/>
            </a:pPr>
            <a:r>
              <a:rPr lang="en-US" sz="2500" dirty="0">
                <a:solidFill>
                  <a:schemeClr val="tx2"/>
                </a:solidFill>
              </a:rPr>
              <a:t>Student Social Security number</a:t>
            </a:r>
          </a:p>
          <a:p>
            <a:pPr marL="342900" indent="-342900">
              <a:spcBef>
                <a:spcPct val="20000"/>
              </a:spcBef>
              <a:buFont typeface="Wingdings" pitchFamily="2" charset="2"/>
              <a:buChar char="q"/>
              <a:defRPr/>
            </a:pPr>
            <a:r>
              <a:rPr lang="en-US" sz="2500" dirty="0"/>
              <a:t>Student FSA ID username/password</a:t>
            </a:r>
            <a:endParaRPr lang="en-US" sz="2500" dirty="0">
              <a:solidFill>
                <a:schemeClr val="tx2"/>
              </a:solidFill>
            </a:endParaRPr>
          </a:p>
          <a:p>
            <a:pPr marL="342900" indent="-342900">
              <a:spcBef>
                <a:spcPct val="20000"/>
              </a:spcBef>
              <a:buFont typeface="Wingdings" pitchFamily="2" charset="2"/>
              <a:buChar char="q"/>
              <a:defRPr/>
            </a:pPr>
            <a:r>
              <a:rPr lang="en-US" sz="2500" dirty="0">
                <a:solidFill>
                  <a:schemeClr val="tx2"/>
                </a:solidFill>
              </a:rPr>
              <a:t>Parent(s) Social Security number(s)</a:t>
            </a:r>
          </a:p>
          <a:p>
            <a:pPr marL="342900" indent="-342900">
              <a:spcBef>
                <a:spcPct val="20000"/>
              </a:spcBef>
              <a:buFont typeface="Wingdings" pitchFamily="2" charset="2"/>
              <a:buChar char="q"/>
              <a:defRPr/>
            </a:pPr>
            <a:r>
              <a:rPr lang="en-US" sz="2500" dirty="0">
                <a:solidFill>
                  <a:schemeClr val="tx2"/>
                </a:solidFill>
              </a:rPr>
              <a:t>Parent(s) FSA ID username(s)/password(s)</a:t>
            </a:r>
          </a:p>
          <a:p>
            <a:pPr marL="342900" indent="-342900">
              <a:spcBef>
                <a:spcPct val="20000"/>
              </a:spcBef>
              <a:buFont typeface="Wingdings" pitchFamily="2" charset="2"/>
              <a:buChar char="q"/>
              <a:defRPr/>
            </a:pPr>
            <a:r>
              <a:rPr lang="en-US" sz="2500" dirty="0">
                <a:solidFill>
                  <a:schemeClr val="tx2"/>
                </a:solidFill>
              </a:rPr>
              <a:t>Student’s driver’s license number if you have one  </a:t>
            </a:r>
          </a:p>
          <a:p>
            <a:pPr marL="342900" indent="-342900">
              <a:spcBef>
                <a:spcPct val="20000"/>
              </a:spcBef>
              <a:buFont typeface="Wingdings" pitchFamily="2" charset="2"/>
              <a:buChar char="q"/>
              <a:defRPr/>
            </a:pPr>
            <a:r>
              <a:rPr lang="en-US" sz="2500" dirty="0">
                <a:solidFill>
                  <a:schemeClr val="tx2"/>
                </a:solidFill>
              </a:rPr>
              <a:t>2022 tax information (</a:t>
            </a:r>
            <a:r>
              <a:rPr lang="en-US" sz="2500" b="1" dirty="0">
                <a:solidFill>
                  <a:schemeClr val="tx2"/>
                </a:solidFill>
              </a:rPr>
              <a:t>including 2022 W-2, Schedule 1, and Schedule K-1 forms</a:t>
            </a:r>
            <a:r>
              <a:rPr lang="en-US" sz="2500" dirty="0">
                <a:solidFill>
                  <a:schemeClr val="tx2"/>
                </a:solidFill>
              </a:rPr>
              <a:t>) for student and parent(s)</a:t>
            </a:r>
            <a:endParaRPr lang="en-US" sz="2500" b="1" i="1" dirty="0">
              <a:solidFill>
                <a:schemeClr val="tx2"/>
              </a:solidFill>
            </a:endParaRPr>
          </a:p>
          <a:p>
            <a:pPr marL="342900" indent="-342900">
              <a:spcBef>
                <a:spcPct val="20000"/>
              </a:spcBef>
              <a:buFont typeface="Wingdings" pitchFamily="2" charset="2"/>
              <a:buChar char="q"/>
              <a:defRPr/>
            </a:pPr>
            <a:r>
              <a:rPr lang="en-US" sz="2500" dirty="0">
                <a:solidFill>
                  <a:schemeClr val="tx2"/>
                </a:solidFill>
              </a:rPr>
              <a:t>Records of your untaxed income, such as child support</a:t>
            </a:r>
          </a:p>
          <a:p>
            <a:pPr marL="342900" indent="-342900">
              <a:spcBef>
                <a:spcPct val="20000"/>
              </a:spcBef>
              <a:buFont typeface="Wingdings" pitchFamily="2" charset="2"/>
              <a:buChar char="q"/>
              <a:defRPr/>
            </a:pPr>
            <a:r>
              <a:rPr lang="en-US" sz="2500" dirty="0">
                <a:solidFill>
                  <a:schemeClr val="tx2"/>
                </a:solidFill>
              </a:rPr>
              <a:t>Checking and savings (e.g. Money Market, CDs, etc.) account balances</a:t>
            </a:r>
            <a:endParaRPr lang="en-US" sz="3200" dirty="0">
              <a:solidFill>
                <a:schemeClr val="tx2"/>
              </a:solidFill>
            </a:endParaRPr>
          </a:p>
          <a:p>
            <a:pPr marL="457200" lvl="1" indent="0">
              <a:buNone/>
            </a:pPr>
            <a:endParaRPr lang="en-US" dirty="0"/>
          </a:p>
        </p:txBody>
      </p:sp>
    </p:spTree>
    <p:extLst>
      <p:ext uri="{BB962C8B-B14F-4D97-AF65-F5344CB8AC3E}">
        <p14:creationId xmlns:p14="http://schemas.microsoft.com/office/powerpoint/2010/main" val="2518072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CDD6-1D82-B420-1ECC-5CA4C6FB51B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4552A15-4BE4-9E00-E65C-9E1F00175BA4}"/>
              </a:ext>
            </a:extLst>
          </p:cNvPr>
          <p:cNvSpPr>
            <a:spLocks noGrp="1"/>
          </p:cNvSpPr>
          <p:nvPr>
            <p:ph idx="1"/>
          </p:nvPr>
        </p:nvSpPr>
        <p:spPr/>
        <p:txBody>
          <a:bodyPr/>
          <a:lstStyle/>
          <a:p>
            <a:endParaRPr lang="en-US" dirty="0"/>
          </a:p>
        </p:txBody>
      </p:sp>
      <p:pic>
        <p:nvPicPr>
          <p:cNvPr id="4" name="Picture 3" descr="Screenshot continuation of the Parent Financials section, which asks the parent if their family size has changed from the number of individuals claimed on their 2022 tax return. ">
            <a:extLst>
              <a:ext uri="{FF2B5EF4-FFF2-40B4-BE49-F238E27FC236}">
                <a16:creationId xmlns:a16="http://schemas.microsoft.com/office/drawing/2014/main" id="{9DD32AB6-DFEF-C3BE-4BE9-4C9A684A26B4}"/>
              </a:ext>
            </a:extLst>
          </p:cNvPr>
          <p:cNvPicPr>
            <a:picLocks noChangeAspect="1"/>
          </p:cNvPicPr>
          <p:nvPr/>
        </p:nvPicPr>
        <p:blipFill>
          <a:blip r:embed="rId3"/>
          <a:stretch>
            <a:fillRect/>
          </a:stretch>
        </p:blipFill>
        <p:spPr>
          <a:xfrm>
            <a:off x="1371600" y="-1"/>
            <a:ext cx="9507533" cy="6400800"/>
          </a:xfrm>
          <a:prstGeom prst="rect">
            <a:avLst/>
          </a:prstGeom>
          <a:ln w="12700">
            <a:solidFill>
              <a:schemeClr val="tx1"/>
            </a:solidFill>
          </a:ln>
        </p:spPr>
      </p:pic>
    </p:spTree>
    <p:extLst>
      <p:ext uri="{BB962C8B-B14F-4D97-AF65-F5344CB8AC3E}">
        <p14:creationId xmlns:p14="http://schemas.microsoft.com/office/powerpoint/2010/main" val="2028560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7B46F-0A48-E5EC-BC7F-C5178FE75A0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CF22D0F-876B-3B76-C009-B304FBE8E984}"/>
              </a:ext>
            </a:extLst>
          </p:cNvPr>
          <p:cNvSpPr>
            <a:spLocks noGrp="1"/>
          </p:cNvSpPr>
          <p:nvPr>
            <p:ph idx="1"/>
          </p:nvPr>
        </p:nvSpPr>
        <p:spPr/>
        <p:txBody>
          <a:bodyPr/>
          <a:lstStyle/>
          <a:p>
            <a:endParaRPr lang="en-US" dirty="0"/>
          </a:p>
        </p:txBody>
      </p:sp>
      <p:pic>
        <p:nvPicPr>
          <p:cNvPr id="4" name="Picture 2" descr="Screenshot continuation of the Parent Financials section, which asks the parent if they received Earned Income Tax Credit. Below that, text boxes prompt the parent to enter the dollar amount of college grants, scholarships, or AmeriCorps benefits reported to the Internal Revenue Service. Another text box prompts the parent to enter the dollar amount of foreign income exempt from federal taxation.">
            <a:extLst>
              <a:ext uri="{FF2B5EF4-FFF2-40B4-BE49-F238E27FC236}">
                <a16:creationId xmlns:a16="http://schemas.microsoft.com/office/drawing/2014/main" id="{93D2841C-7F68-CD24-EBAA-54503097B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8" y="-1"/>
            <a:ext cx="8534402" cy="6858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544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7795-8197-667A-7245-410B6439939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C4D1805-9766-65D1-F0A7-64953647A307}"/>
              </a:ext>
            </a:extLst>
          </p:cNvPr>
          <p:cNvSpPr>
            <a:spLocks noGrp="1"/>
          </p:cNvSpPr>
          <p:nvPr>
            <p:ph idx="1"/>
          </p:nvPr>
        </p:nvSpPr>
        <p:spPr/>
        <p:txBody>
          <a:bodyPr/>
          <a:lstStyle/>
          <a:p>
            <a:pPr marL="0" indent="0">
              <a:buNone/>
            </a:pPr>
            <a:endParaRPr lang="en-US" dirty="0"/>
          </a:p>
        </p:txBody>
      </p:sp>
      <p:pic>
        <p:nvPicPr>
          <p:cNvPr id="4" name="Picture 3" descr="Screenshot continuation of the Parent Financials section, which asks the parent to enter their assets. There are text boxes for the parent to enter the dollar amounts of annual child support received; the total of cash, savings, and checking accounts; the current net worth of businesses and investment farms; and the current net worth of investments, including real estate.">
            <a:extLst>
              <a:ext uri="{FF2B5EF4-FFF2-40B4-BE49-F238E27FC236}">
                <a16:creationId xmlns:a16="http://schemas.microsoft.com/office/drawing/2014/main" id="{F45811EA-B310-8BD4-5750-C04BE64F96F5}"/>
              </a:ext>
            </a:extLst>
          </p:cNvPr>
          <p:cNvPicPr>
            <a:picLocks noChangeAspect="1"/>
          </p:cNvPicPr>
          <p:nvPr/>
        </p:nvPicPr>
        <p:blipFill>
          <a:blip r:embed="rId3"/>
          <a:stretch>
            <a:fillRect/>
          </a:stretch>
        </p:blipFill>
        <p:spPr>
          <a:xfrm>
            <a:off x="924070" y="-1"/>
            <a:ext cx="8219930" cy="6858000"/>
          </a:xfrm>
          <a:prstGeom prst="rect">
            <a:avLst/>
          </a:prstGeom>
          <a:ln w="12700">
            <a:solidFill>
              <a:schemeClr val="tx1"/>
            </a:solidFill>
          </a:ln>
        </p:spPr>
      </p:pic>
      <p:sp>
        <p:nvSpPr>
          <p:cNvPr id="5" name="Speech Bubble: Rectangle with Corners Rounded 4">
            <a:extLst>
              <a:ext uri="{FF2B5EF4-FFF2-40B4-BE49-F238E27FC236}">
                <a16:creationId xmlns:a16="http://schemas.microsoft.com/office/drawing/2014/main" id="{F6AA2E1F-C426-D7C0-C8B0-FC5869B7BC25}"/>
              </a:ext>
            </a:extLst>
          </p:cNvPr>
          <p:cNvSpPr>
            <a:spLocks noChangeAspect="1"/>
          </p:cNvSpPr>
          <p:nvPr/>
        </p:nvSpPr>
        <p:spPr>
          <a:xfrm>
            <a:off x="7239000" y="1244356"/>
            <a:ext cx="4114800" cy="1934774"/>
          </a:xfrm>
          <a:prstGeom prst="wedgeRoundRectCallout">
            <a:avLst>
              <a:gd name="adj1" fmla="val -51256"/>
              <a:gd name="adj2" fmla="val 71655"/>
              <a:gd name="adj3" fmla="val 16667"/>
            </a:avLst>
          </a:prstGeom>
          <a:solidFill>
            <a:sysClr val="window" lastClr="FFFFFF"/>
          </a:solidFill>
          <a:ln w="25400" cap="flat" cmpd="sng" algn="ctr">
            <a:solidFill>
              <a:srgbClr val="FF0F00">
                <a:lumMod val="60000"/>
                <a:lumOff val="4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B365D"/>
                </a:solidFill>
                <a:effectLst/>
                <a:uLnTx/>
                <a:uFillTx/>
                <a:latin typeface="Calibri"/>
                <a:ea typeface="+mn-ea"/>
                <a:cs typeface="+mn-cs"/>
              </a:rPr>
              <a:t>Assets will be skipped if parent(s) AGI is </a:t>
            </a:r>
            <a:r>
              <a:rPr kumimoji="0" lang="en-US" sz="2400" b="1" i="0" u="none" strike="noStrike" kern="0" cap="none" spc="0" normalizeH="0" baseline="0" noProof="0" dirty="0">
                <a:ln>
                  <a:noFill/>
                </a:ln>
                <a:solidFill>
                  <a:srgbClr val="00B0F0"/>
                </a:solidFill>
                <a:effectLst/>
                <a:uLnTx/>
                <a:uFillTx/>
                <a:latin typeface="Calibri"/>
                <a:ea typeface="+mn-ea"/>
                <a:cs typeface="+mn-cs"/>
              </a:rPr>
              <a:t>less than $60,000</a:t>
            </a:r>
            <a:r>
              <a:rPr kumimoji="0" lang="en-US" sz="2400" b="1" i="0" u="none" strike="noStrike" kern="0" cap="none" spc="0" normalizeH="0" baseline="0" noProof="0" dirty="0">
                <a:ln>
                  <a:noFill/>
                </a:ln>
                <a:solidFill>
                  <a:srgbClr val="1B365D"/>
                </a:solidFill>
                <a:effectLst/>
                <a:uLnTx/>
                <a:uFillTx/>
                <a:latin typeface="Calibri"/>
                <a:ea typeface="+mn-ea"/>
                <a:cs typeface="+mn-cs"/>
              </a:rPr>
              <a:t> or received a </a:t>
            </a:r>
            <a:r>
              <a:rPr kumimoji="0" lang="en-US" sz="2400" b="1" i="0" u="none" strike="noStrike" kern="0" cap="none" spc="0" normalizeH="0" baseline="0" noProof="0" dirty="0">
                <a:ln>
                  <a:noFill/>
                </a:ln>
                <a:solidFill>
                  <a:srgbClr val="00B0F0"/>
                </a:solidFill>
                <a:effectLst/>
                <a:uLnTx/>
                <a:uFillTx/>
                <a:latin typeface="Calibri"/>
                <a:ea typeface="+mn-ea"/>
                <a:cs typeface="+mn-cs"/>
              </a:rPr>
              <a:t>federal means-tested benefit</a:t>
            </a:r>
            <a:r>
              <a:rPr kumimoji="0" lang="en-US" sz="2400" b="1" i="0" u="none" strike="noStrike" kern="0" cap="none" spc="0" normalizeH="0" baseline="0" noProof="0" dirty="0">
                <a:ln>
                  <a:noFill/>
                </a:ln>
                <a:solidFill>
                  <a:srgbClr val="1B365D"/>
                </a:solidFill>
                <a:effectLst/>
                <a:uLnTx/>
                <a:uFillTx/>
                <a:latin typeface="Calibri"/>
                <a:ea typeface="+mn-ea"/>
                <a:cs typeface="+mn-cs"/>
              </a:rPr>
              <a:t>.</a:t>
            </a:r>
            <a:endParaRPr kumimoji="0" lang="en-US" sz="2800" b="1" i="0" u="none" strike="noStrike" kern="0" cap="none" spc="0" normalizeH="0" baseline="0" noProof="0" dirty="0">
              <a:ln>
                <a:noFill/>
              </a:ln>
              <a:solidFill>
                <a:srgbClr val="1B365D"/>
              </a:solidFill>
              <a:effectLst/>
              <a:uLnTx/>
              <a:uFillTx/>
              <a:latin typeface="Calibri"/>
              <a:ea typeface="+mn-ea"/>
              <a:cs typeface="+mn-cs"/>
            </a:endParaRPr>
          </a:p>
        </p:txBody>
      </p:sp>
    </p:spTree>
    <p:extLst>
      <p:ext uri="{BB962C8B-B14F-4D97-AF65-F5344CB8AC3E}">
        <p14:creationId xmlns:p14="http://schemas.microsoft.com/office/powerpoint/2010/main" val="3950031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4E6F8B-7A2A-4B89-AF11-F17D0F19602A}"/>
              </a:ext>
            </a:extLst>
          </p:cNvPr>
          <p:cNvSpPr>
            <a:spLocks noGrp="1"/>
          </p:cNvSpPr>
          <p:nvPr>
            <p:ph type="title"/>
          </p:nvPr>
        </p:nvSpPr>
        <p:spPr/>
        <p:txBody>
          <a:bodyPr/>
          <a:lstStyle/>
          <a:p>
            <a:r>
              <a:rPr lang="en-US" dirty="0"/>
              <a:t>FAFSA Assets	</a:t>
            </a:r>
          </a:p>
        </p:txBody>
      </p:sp>
      <p:sp>
        <p:nvSpPr>
          <p:cNvPr id="5" name="Content Placeholder 4">
            <a:extLst>
              <a:ext uri="{FF2B5EF4-FFF2-40B4-BE49-F238E27FC236}">
                <a16:creationId xmlns:a16="http://schemas.microsoft.com/office/drawing/2014/main" id="{0E10ADB1-5A77-4F91-90AE-991D5855A9E9}"/>
              </a:ext>
            </a:extLst>
          </p:cNvPr>
          <p:cNvSpPr>
            <a:spLocks noGrp="1"/>
          </p:cNvSpPr>
          <p:nvPr>
            <p:ph sz="quarter" idx="10"/>
          </p:nvPr>
        </p:nvSpPr>
        <p:spPr>
          <a:xfrm>
            <a:off x="609600" y="1524000"/>
            <a:ext cx="5384800" cy="4191000"/>
          </a:xfrm>
        </p:spPr>
        <p:txBody>
          <a:bodyPr>
            <a:noAutofit/>
          </a:bodyPr>
          <a:lstStyle/>
          <a:p>
            <a:pPr marL="0" indent="0">
              <a:buNone/>
            </a:pPr>
            <a:r>
              <a:rPr lang="en-US" sz="2700" b="1" dirty="0"/>
              <a:t>Considered</a:t>
            </a:r>
          </a:p>
          <a:p>
            <a:pPr marL="342900" indent="-342900" fontAlgn="auto">
              <a:spcBef>
                <a:spcPct val="20000"/>
              </a:spcBef>
              <a:spcAft>
                <a:spcPts val="0"/>
              </a:spcAft>
              <a:buFont typeface="Wingdings" pitchFamily="2" charset="2"/>
              <a:buChar char="q"/>
              <a:defRPr/>
            </a:pPr>
            <a:r>
              <a:rPr lang="en-US" sz="2700" dirty="0">
                <a:solidFill>
                  <a:schemeClr val="tx2"/>
                </a:solidFill>
                <a:highlight>
                  <a:srgbClr val="FFFF00"/>
                </a:highlight>
                <a:latin typeface="+mn-lt"/>
                <a:cs typeface="+mn-cs"/>
              </a:rPr>
              <a:t>Family farm</a:t>
            </a:r>
            <a:endParaRPr lang="en-US" sz="2700" dirty="0">
              <a:solidFill>
                <a:schemeClr val="tx2"/>
              </a:solidFill>
              <a:latin typeface="+mn-lt"/>
              <a:cs typeface="+mn-cs"/>
            </a:endParaRPr>
          </a:p>
          <a:p>
            <a:pPr marL="342900" indent="-342900" fontAlgn="auto">
              <a:spcBef>
                <a:spcPct val="20000"/>
              </a:spcBef>
              <a:spcAft>
                <a:spcPts val="0"/>
              </a:spcAft>
              <a:buFont typeface="Wingdings" pitchFamily="2" charset="2"/>
              <a:buChar char="q"/>
              <a:defRPr/>
            </a:pPr>
            <a:r>
              <a:rPr lang="en-US" sz="2700" dirty="0">
                <a:solidFill>
                  <a:schemeClr val="tx2"/>
                </a:solidFill>
                <a:highlight>
                  <a:srgbClr val="FFFF00"/>
                </a:highlight>
                <a:latin typeface="+mn-lt"/>
                <a:cs typeface="+mn-cs"/>
              </a:rPr>
              <a:t>Small business</a:t>
            </a:r>
          </a:p>
          <a:p>
            <a:pPr marL="342900" indent="-342900" fontAlgn="auto">
              <a:spcBef>
                <a:spcPct val="20000"/>
              </a:spcBef>
              <a:spcAft>
                <a:spcPts val="0"/>
              </a:spcAft>
              <a:buFont typeface="Wingdings" pitchFamily="2" charset="2"/>
              <a:buChar char="q"/>
              <a:defRPr/>
            </a:pPr>
            <a:r>
              <a:rPr lang="en-US" sz="2700" dirty="0">
                <a:solidFill>
                  <a:schemeClr val="tx2"/>
                </a:solidFill>
                <a:latin typeface="+mn-lt"/>
                <a:cs typeface="+mn-cs"/>
              </a:rPr>
              <a:t>Money Market Funds, </a:t>
            </a:r>
            <a:r>
              <a:rPr lang="en-US" sz="2700" dirty="0">
                <a:solidFill>
                  <a:schemeClr val="tx2"/>
                </a:solidFill>
              </a:rPr>
              <a:t>Mutual Funds, CDs</a:t>
            </a:r>
            <a:endParaRPr lang="en-US" sz="2700" dirty="0">
              <a:solidFill>
                <a:schemeClr val="tx2"/>
              </a:solidFill>
              <a:latin typeface="+mn-lt"/>
              <a:cs typeface="+mn-cs"/>
            </a:endParaRPr>
          </a:p>
          <a:p>
            <a:pPr marL="342900" indent="-342900" fontAlgn="auto">
              <a:spcBef>
                <a:spcPct val="20000"/>
              </a:spcBef>
              <a:spcAft>
                <a:spcPts val="0"/>
              </a:spcAft>
              <a:buFont typeface="Wingdings" pitchFamily="2" charset="2"/>
              <a:buChar char="q"/>
              <a:defRPr/>
            </a:pPr>
            <a:r>
              <a:rPr lang="en-US" sz="2700" dirty="0">
                <a:solidFill>
                  <a:schemeClr val="tx2"/>
                </a:solidFill>
                <a:latin typeface="+mn-lt"/>
                <a:cs typeface="+mn-cs"/>
              </a:rPr>
              <a:t>Stocks, stock options, bonds</a:t>
            </a:r>
          </a:p>
          <a:p>
            <a:pPr marL="342900" indent="-342900" fontAlgn="auto">
              <a:spcBef>
                <a:spcPct val="20000"/>
              </a:spcBef>
              <a:spcAft>
                <a:spcPts val="0"/>
              </a:spcAft>
              <a:buFont typeface="Wingdings" pitchFamily="2" charset="2"/>
              <a:buChar char="q"/>
              <a:defRPr/>
            </a:pPr>
            <a:r>
              <a:rPr lang="en-US" sz="2700" dirty="0">
                <a:solidFill>
                  <a:schemeClr val="tx2"/>
                </a:solidFill>
                <a:latin typeface="+mn-lt"/>
                <a:cs typeface="+mn-cs"/>
              </a:rPr>
              <a:t>529 college savings plans </a:t>
            </a:r>
            <a:br>
              <a:rPr lang="en-US" sz="2700" dirty="0">
                <a:solidFill>
                  <a:schemeClr val="tx2"/>
                </a:solidFill>
                <a:latin typeface="+mn-lt"/>
                <a:cs typeface="+mn-cs"/>
              </a:rPr>
            </a:br>
            <a:r>
              <a:rPr lang="en-US" sz="2700" dirty="0">
                <a:solidFill>
                  <a:schemeClr val="tx2"/>
                </a:solidFill>
                <a:latin typeface="+mn-lt"/>
                <a:cs typeface="+mn-cs"/>
              </a:rPr>
              <a:t>(parent asset)</a:t>
            </a:r>
          </a:p>
          <a:p>
            <a:pPr marL="342900" indent="-342900" fontAlgn="auto">
              <a:spcBef>
                <a:spcPct val="20000"/>
              </a:spcBef>
              <a:spcAft>
                <a:spcPts val="0"/>
              </a:spcAft>
              <a:buFont typeface="Wingdings" pitchFamily="2" charset="2"/>
              <a:buChar char="q"/>
              <a:defRPr/>
            </a:pPr>
            <a:r>
              <a:rPr lang="en-US" sz="2700" dirty="0">
                <a:latin typeface="+mn-lt"/>
                <a:cs typeface="+mn-cs"/>
              </a:rPr>
              <a:t>Rental property</a:t>
            </a:r>
            <a:endParaRPr lang="en-US" sz="2700" dirty="0">
              <a:solidFill>
                <a:schemeClr val="tx2"/>
              </a:solidFill>
              <a:latin typeface="+mn-lt"/>
              <a:cs typeface="+mn-cs"/>
            </a:endParaRPr>
          </a:p>
        </p:txBody>
      </p:sp>
      <p:sp>
        <p:nvSpPr>
          <p:cNvPr id="6" name="Content Placeholder 5">
            <a:extLst>
              <a:ext uri="{FF2B5EF4-FFF2-40B4-BE49-F238E27FC236}">
                <a16:creationId xmlns:a16="http://schemas.microsoft.com/office/drawing/2014/main" id="{2FBFB6F3-A441-4014-8973-89BFEB30D444}"/>
              </a:ext>
            </a:extLst>
          </p:cNvPr>
          <p:cNvSpPr>
            <a:spLocks noGrp="1"/>
          </p:cNvSpPr>
          <p:nvPr>
            <p:ph sz="quarter" idx="11"/>
          </p:nvPr>
        </p:nvSpPr>
        <p:spPr>
          <a:xfrm>
            <a:off x="6197600" y="1524000"/>
            <a:ext cx="5384800" cy="4191000"/>
          </a:xfrm>
        </p:spPr>
        <p:txBody>
          <a:bodyPr>
            <a:noAutofit/>
          </a:bodyPr>
          <a:lstStyle/>
          <a:p>
            <a:pPr marL="0" indent="0">
              <a:buNone/>
            </a:pPr>
            <a:r>
              <a:rPr lang="en-US" sz="2700" b="1" u="sng" dirty="0"/>
              <a:t>NOT</a:t>
            </a:r>
            <a:r>
              <a:rPr lang="en-US" sz="2700" b="1" dirty="0"/>
              <a:t> considered</a:t>
            </a:r>
          </a:p>
          <a:p>
            <a:pPr marL="342900" indent="-342900" fontAlgn="auto">
              <a:spcBef>
                <a:spcPct val="20000"/>
              </a:spcBef>
              <a:spcAft>
                <a:spcPts val="0"/>
              </a:spcAft>
              <a:buFont typeface="Wingdings" pitchFamily="2" charset="2"/>
              <a:buChar char="q"/>
              <a:defRPr/>
            </a:pPr>
            <a:r>
              <a:rPr lang="en-US" sz="2700" dirty="0">
                <a:solidFill>
                  <a:schemeClr val="tx2"/>
                </a:solidFill>
                <a:latin typeface="+mn-lt"/>
                <a:cs typeface="+mn-cs"/>
              </a:rPr>
              <a:t>Value of life ins</a:t>
            </a:r>
            <a:r>
              <a:rPr lang="en-US" sz="2700" dirty="0">
                <a:solidFill>
                  <a:schemeClr val="tx2"/>
                </a:solidFill>
              </a:rPr>
              <a:t>urance</a:t>
            </a:r>
            <a:endParaRPr lang="en-US" sz="2700" dirty="0">
              <a:solidFill>
                <a:schemeClr val="tx2"/>
              </a:solidFill>
              <a:latin typeface="+mn-lt"/>
              <a:cs typeface="+mn-cs"/>
            </a:endParaRPr>
          </a:p>
          <a:p>
            <a:pPr marL="342900" indent="-342900" fontAlgn="auto">
              <a:spcBef>
                <a:spcPct val="20000"/>
              </a:spcBef>
              <a:spcAft>
                <a:spcPts val="0"/>
              </a:spcAft>
              <a:buFont typeface="Wingdings" pitchFamily="2" charset="2"/>
              <a:buChar char="q"/>
              <a:defRPr/>
            </a:pPr>
            <a:r>
              <a:rPr lang="en-US" sz="2700" dirty="0">
                <a:solidFill>
                  <a:schemeClr val="tx2"/>
                </a:solidFill>
                <a:latin typeface="+mn-lt"/>
                <a:cs typeface="+mn-cs"/>
              </a:rPr>
              <a:t>401[k] plans</a:t>
            </a:r>
          </a:p>
          <a:p>
            <a:pPr marL="342900" indent="-342900" fontAlgn="auto">
              <a:spcBef>
                <a:spcPct val="20000"/>
              </a:spcBef>
              <a:spcAft>
                <a:spcPts val="0"/>
              </a:spcAft>
              <a:buFont typeface="Wingdings" pitchFamily="2" charset="2"/>
              <a:buChar char="q"/>
              <a:defRPr/>
            </a:pPr>
            <a:r>
              <a:rPr lang="en-US" sz="2700" dirty="0">
                <a:solidFill>
                  <a:schemeClr val="tx2"/>
                </a:solidFill>
                <a:latin typeface="+mn-lt"/>
                <a:cs typeface="+mn-cs"/>
              </a:rPr>
              <a:t>Pension funds</a:t>
            </a:r>
          </a:p>
          <a:p>
            <a:pPr marL="342900" indent="-342900" fontAlgn="auto">
              <a:spcBef>
                <a:spcPct val="20000"/>
              </a:spcBef>
              <a:spcAft>
                <a:spcPts val="0"/>
              </a:spcAft>
              <a:buFont typeface="Wingdings" pitchFamily="2" charset="2"/>
              <a:buChar char="q"/>
              <a:defRPr/>
            </a:pPr>
            <a:r>
              <a:rPr lang="en-US" sz="2700" dirty="0">
                <a:solidFill>
                  <a:schemeClr val="tx2"/>
                </a:solidFill>
                <a:latin typeface="+mn-lt"/>
                <a:cs typeface="+mn-cs"/>
              </a:rPr>
              <a:t>Annuities</a:t>
            </a:r>
          </a:p>
          <a:p>
            <a:pPr marL="342900" indent="-342900" fontAlgn="auto">
              <a:spcBef>
                <a:spcPct val="20000"/>
              </a:spcBef>
              <a:spcAft>
                <a:spcPts val="0"/>
              </a:spcAft>
              <a:buFont typeface="Wingdings" pitchFamily="2" charset="2"/>
              <a:buChar char="q"/>
              <a:defRPr/>
            </a:pPr>
            <a:r>
              <a:rPr lang="en-US" sz="2700" dirty="0">
                <a:solidFill>
                  <a:schemeClr val="tx2"/>
                </a:solidFill>
              </a:rPr>
              <a:t>Non-education IRAs</a:t>
            </a:r>
            <a:endParaRPr lang="en-US" sz="2700" b="1" dirty="0"/>
          </a:p>
        </p:txBody>
      </p:sp>
    </p:spTree>
    <p:extLst>
      <p:ext uri="{BB962C8B-B14F-4D97-AF65-F5344CB8AC3E}">
        <p14:creationId xmlns:p14="http://schemas.microsoft.com/office/powerpoint/2010/main" val="2606252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8A9BC7-871F-7C4D-9082-71A441501047}"/>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9B605E12-CA74-AD11-DF1A-3F797599AA34}"/>
              </a:ext>
            </a:extLst>
          </p:cNvPr>
          <p:cNvSpPr>
            <a:spLocks noGrp="1"/>
          </p:cNvSpPr>
          <p:nvPr>
            <p:ph idx="1"/>
          </p:nvPr>
        </p:nvSpPr>
        <p:spPr/>
        <p:txBody>
          <a:bodyPr/>
          <a:lstStyle/>
          <a:p>
            <a:endParaRPr lang="en-US" dirty="0"/>
          </a:p>
        </p:txBody>
      </p:sp>
      <p:pic>
        <p:nvPicPr>
          <p:cNvPr id="4" name="Picture 3" descr="Screenshot of the FAFSA Submission Summary, which informs the student the date their FAFSA form was submitted, the day it was processed, and their data release number. Below that, the student can view their eligibility overview, FAFSA answers, their school information, and next steps. ">
            <a:extLst>
              <a:ext uri="{FF2B5EF4-FFF2-40B4-BE49-F238E27FC236}">
                <a16:creationId xmlns:a16="http://schemas.microsoft.com/office/drawing/2014/main" id="{FEC99F92-B5E0-7EF8-0F48-FA39115DD2D3}"/>
              </a:ext>
            </a:extLst>
          </p:cNvPr>
          <p:cNvPicPr>
            <a:picLocks noChangeAspect="1"/>
          </p:cNvPicPr>
          <p:nvPr/>
        </p:nvPicPr>
        <p:blipFill>
          <a:blip r:embed="rId2"/>
          <a:stretch>
            <a:fillRect/>
          </a:stretch>
        </p:blipFill>
        <p:spPr>
          <a:xfrm>
            <a:off x="10731" y="7513"/>
            <a:ext cx="12161520" cy="2993605"/>
          </a:xfrm>
          <a:prstGeom prst="rect">
            <a:avLst/>
          </a:prstGeom>
          <a:ln w="12700">
            <a:solidFill>
              <a:schemeClr val="tx1"/>
            </a:solidFill>
          </a:ln>
        </p:spPr>
      </p:pic>
      <p:sp>
        <p:nvSpPr>
          <p:cNvPr id="3" name="Rectangle 2">
            <a:extLst>
              <a:ext uri="{FF2B5EF4-FFF2-40B4-BE49-F238E27FC236}">
                <a16:creationId xmlns:a16="http://schemas.microsoft.com/office/drawing/2014/main" id="{94FF8422-61E2-31A3-4ECB-D103DA0FC3D9}"/>
              </a:ext>
            </a:extLst>
          </p:cNvPr>
          <p:cNvSpPr/>
          <p:nvPr/>
        </p:nvSpPr>
        <p:spPr>
          <a:xfrm>
            <a:off x="6858000" y="304800"/>
            <a:ext cx="2667000" cy="91440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3-5 days</a:t>
            </a:r>
          </a:p>
        </p:txBody>
      </p:sp>
    </p:spTree>
    <p:extLst>
      <p:ext uri="{BB962C8B-B14F-4D97-AF65-F5344CB8AC3E}">
        <p14:creationId xmlns:p14="http://schemas.microsoft.com/office/powerpoint/2010/main" val="3752911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92A1A3-FFB5-4034-4E56-91CD000B3308}"/>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F0972CD3-879D-79AE-BA38-AFB3C75A3ED7}"/>
              </a:ext>
            </a:extLst>
          </p:cNvPr>
          <p:cNvSpPr>
            <a:spLocks noGrp="1"/>
          </p:cNvSpPr>
          <p:nvPr>
            <p:ph idx="1"/>
          </p:nvPr>
        </p:nvSpPr>
        <p:spPr/>
        <p:txBody>
          <a:bodyPr/>
          <a:lstStyle/>
          <a:p>
            <a:endParaRPr lang="en-US"/>
          </a:p>
        </p:txBody>
      </p:sp>
      <p:pic>
        <p:nvPicPr>
          <p:cNvPr id="4" name="Content Placeholder 4" descr="Screenshot continuation of the eligibility overview tab of the FAFSA Submission Summary. The Student Aid Index for the student is displayed with a hyperlink for the student to learn “What does this mean?” ">
            <a:extLst>
              <a:ext uri="{FF2B5EF4-FFF2-40B4-BE49-F238E27FC236}">
                <a16:creationId xmlns:a16="http://schemas.microsoft.com/office/drawing/2014/main" id="{1C778A53-E91C-9D1A-8437-8C65D01B5316}"/>
              </a:ext>
            </a:extLst>
          </p:cNvPr>
          <p:cNvPicPr>
            <a:picLocks noChangeAspect="1"/>
          </p:cNvPicPr>
          <p:nvPr/>
        </p:nvPicPr>
        <p:blipFill>
          <a:blip r:embed="rId2"/>
          <a:stretch>
            <a:fillRect/>
          </a:stretch>
        </p:blipFill>
        <p:spPr>
          <a:xfrm>
            <a:off x="-1" y="1701805"/>
            <a:ext cx="12161520" cy="3479642"/>
          </a:xfrm>
          <a:prstGeom prst="rect">
            <a:avLst/>
          </a:prstGeom>
          <a:ln w="12700">
            <a:solidFill>
              <a:schemeClr val="tx1"/>
            </a:solidFill>
          </a:ln>
        </p:spPr>
      </p:pic>
      <p:sp>
        <p:nvSpPr>
          <p:cNvPr id="5" name="Star: 5 Points 4">
            <a:extLst>
              <a:ext uri="{FF2B5EF4-FFF2-40B4-BE49-F238E27FC236}">
                <a16:creationId xmlns:a16="http://schemas.microsoft.com/office/drawing/2014/main" id="{FB9E7C8A-FFE2-06F9-98E7-49CAA0B234BE}"/>
              </a:ext>
            </a:extLst>
          </p:cNvPr>
          <p:cNvSpPr/>
          <p:nvPr/>
        </p:nvSpPr>
        <p:spPr>
          <a:xfrm>
            <a:off x="11277600" y="0"/>
            <a:ext cx="914400" cy="914400"/>
          </a:xfrm>
          <a:prstGeom prst="star5">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1567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1B0E57-41EE-0086-65F3-8F5DF07E1009}"/>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F1D1CF9F-359D-11F9-EF2C-8E019F12B7BD}"/>
              </a:ext>
            </a:extLst>
          </p:cNvPr>
          <p:cNvSpPr>
            <a:spLocks noGrp="1"/>
          </p:cNvSpPr>
          <p:nvPr>
            <p:ph idx="1"/>
          </p:nvPr>
        </p:nvSpPr>
        <p:spPr/>
        <p:txBody>
          <a:bodyPr/>
          <a:lstStyle/>
          <a:p>
            <a:endParaRPr lang="en-US"/>
          </a:p>
        </p:txBody>
      </p:sp>
      <p:pic>
        <p:nvPicPr>
          <p:cNvPr id="8" name="Picture 7" descr="Screenshot continuation of the FAFSA Submission Summary. Hyperlinks provide the student with the option to view information about their student aid in the Aid Summary and to compare schools using the College Scorecard. ">
            <a:extLst>
              <a:ext uri="{FF2B5EF4-FFF2-40B4-BE49-F238E27FC236}">
                <a16:creationId xmlns:a16="http://schemas.microsoft.com/office/drawing/2014/main" id="{AE8A8D9D-2B8B-6879-73C7-F45B2F0DE6E2}"/>
              </a:ext>
            </a:extLst>
          </p:cNvPr>
          <p:cNvPicPr>
            <a:picLocks noChangeAspect="1"/>
          </p:cNvPicPr>
          <p:nvPr/>
        </p:nvPicPr>
        <p:blipFill>
          <a:blip r:embed="rId2"/>
          <a:stretch>
            <a:fillRect/>
          </a:stretch>
        </p:blipFill>
        <p:spPr>
          <a:xfrm>
            <a:off x="0" y="0"/>
            <a:ext cx="8944404" cy="6858000"/>
          </a:xfrm>
          <a:prstGeom prst="rect">
            <a:avLst/>
          </a:prstGeom>
          <a:ln w="12700">
            <a:solidFill>
              <a:schemeClr val="tx1"/>
            </a:solidFill>
          </a:ln>
        </p:spPr>
      </p:pic>
      <p:sp>
        <p:nvSpPr>
          <p:cNvPr id="9" name="Star: 5 Points 8">
            <a:extLst>
              <a:ext uri="{FF2B5EF4-FFF2-40B4-BE49-F238E27FC236}">
                <a16:creationId xmlns:a16="http://schemas.microsoft.com/office/drawing/2014/main" id="{D629E557-A007-244E-8B21-9F33A792EEA3}"/>
              </a:ext>
            </a:extLst>
          </p:cNvPr>
          <p:cNvSpPr/>
          <p:nvPr/>
        </p:nvSpPr>
        <p:spPr>
          <a:xfrm>
            <a:off x="11277600" y="0"/>
            <a:ext cx="914400" cy="914400"/>
          </a:xfrm>
          <a:prstGeom prst="star5">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7003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68CF-C475-449D-B9A4-ED7008B11230}"/>
              </a:ext>
            </a:extLst>
          </p:cNvPr>
          <p:cNvSpPr>
            <a:spLocks noGrp="1"/>
          </p:cNvSpPr>
          <p:nvPr>
            <p:ph type="title"/>
          </p:nvPr>
        </p:nvSpPr>
        <p:spPr/>
        <p:txBody>
          <a:bodyPr/>
          <a:lstStyle/>
          <a:p>
            <a:r>
              <a:rPr lang="en-US" dirty="0"/>
              <a:t>Federal Student Aid</a:t>
            </a:r>
          </a:p>
        </p:txBody>
      </p:sp>
      <p:graphicFrame>
        <p:nvGraphicFramePr>
          <p:cNvPr id="4" name="Content Placeholder 3">
            <a:extLst>
              <a:ext uri="{FF2B5EF4-FFF2-40B4-BE49-F238E27FC236}">
                <a16:creationId xmlns:a16="http://schemas.microsoft.com/office/drawing/2014/main" id="{18CB9D80-A3D6-4AAF-BED3-5C48EF89D0DD}"/>
              </a:ext>
            </a:extLst>
          </p:cNvPr>
          <p:cNvGraphicFramePr>
            <a:graphicFrameLocks noGrp="1"/>
          </p:cNvGraphicFramePr>
          <p:nvPr>
            <p:ph idx="1"/>
          </p:nvPr>
        </p:nvGraphicFramePr>
        <p:xfrm>
          <a:off x="609600" y="1701800"/>
          <a:ext cx="10972800"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907A356E-7399-4FC5-8EE1-0510811A2548}"/>
              </a:ext>
            </a:extLst>
          </p:cNvPr>
          <p:cNvGrpSpPr/>
          <p:nvPr/>
        </p:nvGrpSpPr>
        <p:grpSpPr>
          <a:xfrm>
            <a:off x="685800" y="6127083"/>
            <a:ext cx="1021080" cy="654717"/>
            <a:chOff x="7482840" y="5391388"/>
            <a:chExt cx="1021080" cy="654717"/>
          </a:xfrm>
        </p:grpSpPr>
        <p:sp>
          <p:nvSpPr>
            <p:cNvPr id="6" name="Rectangle 5">
              <a:extLst>
                <a:ext uri="{FF2B5EF4-FFF2-40B4-BE49-F238E27FC236}">
                  <a16:creationId xmlns:a16="http://schemas.microsoft.com/office/drawing/2014/main" id="{0FF85809-5DA1-4FD3-9F9C-78AD717EB902}"/>
                </a:ext>
              </a:extLst>
            </p:cNvPr>
            <p:cNvSpPr/>
            <p:nvPr/>
          </p:nvSpPr>
          <p:spPr>
            <a:xfrm>
              <a:off x="7482840" y="5486400"/>
              <a:ext cx="182880" cy="18288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7D30030A-C1DB-4716-B486-55E83055E733}"/>
                </a:ext>
              </a:extLst>
            </p:cNvPr>
            <p:cNvSpPr/>
            <p:nvPr/>
          </p:nvSpPr>
          <p:spPr>
            <a:xfrm>
              <a:off x="7482840" y="5760720"/>
              <a:ext cx="182880" cy="18288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8" name="TextBox 7">
              <a:extLst>
                <a:ext uri="{FF2B5EF4-FFF2-40B4-BE49-F238E27FC236}">
                  <a16:creationId xmlns:a16="http://schemas.microsoft.com/office/drawing/2014/main" id="{E85709F7-96B7-434F-8A86-BF8F7A3F1B0F}"/>
                </a:ext>
              </a:extLst>
            </p:cNvPr>
            <p:cNvSpPr txBox="1"/>
            <p:nvPr/>
          </p:nvSpPr>
          <p:spPr>
            <a:xfrm>
              <a:off x="7665720" y="5391388"/>
              <a:ext cx="838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365D"/>
                  </a:solidFill>
                  <a:effectLst/>
                  <a:uLnTx/>
                  <a:uFillTx/>
                  <a:latin typeface="Calibri"/>
                  <a:ea typeface="+mn-ea"/>
                  <a:cs typeface="+mn-cs"/>
                </a:rPr>
                <a:t>Grant</a:t>
              </a:r>
            </a:p>
          </p:txBody>
        </p:sp>
        <p:sp>
          <p:nvSpPr>
            <p:cNvPr id="9" name="TextBox 8">
              <a:extLst>
                <a:ext uri="{FF2B5EF4-FFF2-40B4-BE49-F238E27FC236}">
                  <a16:creationId xmlns:a16="http://schemas.microsoft.com/office/drawing/2014/main" id="{062F4655-2A35-4C39-9894-19BE8B5DA005}"/>
                </a:ext>
              </a:extLst>
            </p:cNvPr>
            <p:cNvSpPr txBox="1"/>
            <p:nvPr/>
          </p:nvSpPr>
          <p:spPr>
            <a:xfrm>
              <a:off x="7665720" y="5676773"/>
              <a:ext cx="838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365D"/>
                  </a:solidFill>
                  <a:effectLst/>
                  <a:uLnTx/>
                  <a:uFillTx/>
                  <a:latin typeface="Calibri"/>
                  <a:ea typeface="+mn-ea"/>
                  <a:cs typeface="+mn-cs"/>
                </a:rPr>
                <a:t>Loan</a:t>
              </a:r>
            </a:p>
          </p:txBody>
        </p:sp>
      </p:grpSp>
      <p:sp>
        <p:nvSpPr>
          <p:cNvPr id="10" name="TextBox 9">
            <a:extLst>
              <a:ext uri="{FF2B5EF4-FFF2-40B4-BE49-F238E27FC236}">
                <a16:creationId xmlns:a16="http://schemas.microsoft.com/office/drawing/2014/main" id="{4BBB5ABF-E838-EB93-2E04-6D45099C76B5}"/>
              </a:ext>
            </a:extLst>
          </p:cNvPr>
          <p:cNvSpPr txBox="1"/>
          <p:nvPr/>
        </p:nvSpPr>
        <p:spPr>
          <a:xfrm>
            <a:off x="2362200" y="6000690"/>
            <a:ext cx="7391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365D"/>
                </a:solidFill>
                <a:effectLst/>
                <a:uLnTx/>
                <a:uFillTx/>
                <a:latin typeface="Calibri"/>
                <a:ea typeface="+mn-ea"/>
                <a:cs typeface="+mn-cs"/>
              </a:rPr>
              <a:t>*</a:t>
            </a:r>
            <a:r>
              <a:rPr kumimoji="0" lang="en-US" sz="2000" b="1" i="1" u="none" strike="noStrike" kern="1200" cap="none" spc="0" normalizeH="0" baseline="0" noProof="0" dirty="0">
                <a:ln>
                  <a:noFill/>
                </a:ln>
                <a:solidFill>
                  <a:srgbClr val="1B365D"/>
                </a:solidFill>
                <a:effectLst/>
                <a:uLnTx/>
                <a:uFillTx/>
                <a:latin typeface="Calibri"/>
                <a:ea typeface="+mn-ea"/>
                <a:cs typeface="+mn-cs"/>
              </a:rPr>
              <a:t>Student Aid Index (SAI)</a:t>
            </a:r>
            <a:endParaRPr kumimoji="0" lang="en-US" sz="2000" b="1" i="0" u="none" strike="noStrike" kern="1200" cap="none" spc="0" normalizeH="0" baseline="0" noProof="0" dirty="0">
              <a:ln>
                <a:noFill/>
              </a:ln>
              <a:solidFill>
                <a:srgbClr val="1B365D"/>
              </a:solidFill>
              <a:effectLst/>
              <a:uLnTx/>
              <a:uFillTx/>
              <a:latin typeface="Calibri"/>
              <a:ea typeface="+mn-ea"/>
              <a:cs typeface="+mn-cs"/>
            </a:endParaRPr>
          </a:p>
        </p:txBody>
      </p:sp>
    </p:spTree>
    <p:extLst>
      <p:ext uri="{BB962C8B-B14F-4D97-AF65-F5344CB8AC3E}">
        <p14:creationId xmlns:p14="http://schemas.microsoft.com/office/powerpoint/2010/main" val="1214497543"/>
      </p:ext>
    </p:extLst>
  </p:cSld>
  <p:clrMapOvr>
    <a:masterClrMapping/>
  </p:clrMapOvr>
  <mc:AlternateContent xmlns:mc="http://schemas.openxmlformats.org/markup-compatibility/2006" xmlns:p14="http://schemas.microsoft.com/office/powerpoint/2010/main">
    <mc:Choice Requires="p14">
      <p:transition p14:dur="10" advTm="96582"/>
    </mc:Choice>
    <mc:Fallback xmlns="">
      <p:transition advTm="96582"/>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TN Promise Checklist</a:t>
            </a: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rmAutofit/>
          </a:bodyPr>
          <a:lstStyle/>
          <a:p>
            <a:pPr>
              <a:buFont typeface="Wingdings" pitchFamily="2" charset="2"/>
              <a:buChar char="q"/>
              <a:defRPr/>
            </a:pPr>
            <a:r>
              <a:rPr lang="en-US" sz="3000" dirty="0">
                <a:solidFill>
                  <a:srgbClr val="1B365D"/>
                </a:solidFill>
              </a:rPr>
              <a:t>Apply to the Tennessee Promise program </a:t>
            </a:r>
            <a:r>
              <a:rPr lang="en-US" sz="3000" b="1" dirty="0">
                <a:solidFill>
                  <a:srgbClr val="1B365D"/>
                </a:solidFill>
              </a:rPr>
              <a:t>tnpromise.gov</a:t>
            </a:r>
            <a:r>
              <a:rPr lang="en-US" sz="3000" dirty="0">
                <a:solidFill>
                  <a:srgbClr val="1B365D"/>
                </a:solidFill>
              </a:rPr>
              <a:t> by </a:t>
            </a:r>
            <a:r>
              <a:rPr lang="en-US" sz="3000" b="1" dirty="0">
                <a:solidFill>
                  <a:srgbClr val="1B365D"/>
                </a:solidFill>
              </a:rPr>
              <a:t>November 1, 2023</a:t>
            </a:r>
          </a:p>
          <a:p>
            <a:pPr>
              <a:buFont typeface="Wingdings" pitchFamily="2" charset="2"/>
              <a:buChar char="q"/>
              <a:defRPr/>
            </a:pPr>
            <a:r>
              <a:rPr lang="en-US" sz="3000" dirty="0">
                <a:solidFill>
                  <a:srgbClr val="1B365D"/>
                </a:solidFill>
              </a:rPr>
              <a:t>Complete 2024-25 FAFSA at </a:t>
            </a:r>
            <a:r>
              <a:rPr lang="en-US" sz="3000" b="1" dirty="0">
                <a:solidFill>
                  <a:srgbClr val="1B365D"/>
                </a:solidFill>
              </a:rPr>
              <a:t>studentaid.gov</a:t>
            </a:r>
            <a:r>
              <a:rPr lang="en-US" sz="3000" dirty="0">
                <a:solidFill>
                  <a:srgbClr val="1B365D"/>
                </a:solidFill>
              </a:rPr>
              <a:t> by </a:t>
            </a:r>
            <a:r>
              <a:rPr lang="en-US" sz="3000" b="1" dirty="0">
                <a:solidFill>
                  <a:srgbClr val="1B365D"/>
                </a:solidFill>
              </a:rPr>
              <a:t>April 15, 2024</a:t>
            </a:r>
          </a:p>
          <a:p>
            <a:pPr>
              <a:buFont typeface="Wingdings" pitchFamily="2" charset="2"/>
              <a:buChar char="q"/>
              <a:defRPr/>
            </a:pPr>
            <a:r>
              <a:rPr lang="en-US" sz="3000" dirty="0">
                <a:solidFill>
                  <a:srgbClr val="1B365D"/>
                </a:solidFill>
              </a:rPr>
              <a:t>Attend/watch mandatory meeting as</a:t>
            </a:r>
            <a:r>
              <a:rPr lang="en-US" sz="3000" b="1" dirty="0">
                <a:solidFill>
                  <a:srgbClr val="1B365D"/>
                </a:solidFill>
              </a:rPr>
              <a:t> </a:t>
            </a:r>
            <a:r>
              <a:rPr lang="en-US" sz="3000" dirty="0">
                <a:solidFill>
                  <a:srgbClr val="1B365D"/>
                </a:solidFill>
              </a:rPr>
              <a:t>coordinated by partnering organization</a:t>
            </a:r>
            <a:endParaRPr lang="en-US" sz="3000" b="1" dirty="0">
              <a:solidFill>
                <a:srgbClr val="1B365D"/>
              </a:solidFill>
            </a:endParaRPr>
          </a:p>
          <a:p>
            <a:pPr>
              <a:buFont typeface="Wingdings" pitchFamily="2" charset="2"/>
              <a:buChar char="q"/>
              <a:defRPr/>
            </a:pPr>
            <a:r>
              <a:rPr lang="en-US" sz="3000" dirty="0">
                <a:solidFill>
                  <a:srgbClr val="1B365D"/>
                </a:solidFill>
              </a:rPr>
              <a:t>Complete and submit 8 hours of community service by</a:t>
            </a:r>
            <a:r>
              <a:rPr lang="en-US" sz="3000" b="1" dirty="0">
                <a:solidFill>
                  <a:srgbClr val="1B365D"/>
                </a:solidFill>
              </a:rPr>
              <a:t> July 1, 2024 </a:t>
            </a:r>
            <a:r>
              <a:rPr lang="en-US" sz="3000" dirty="0">
                <a:solidFill>
                  <a:srgbClr val="1B365D"/>
                </a:solidFill>
              </a:rPr>
              <a:t>(coordinated by partnering organization)</a:t>
            </a:r>
          </a:p>
          <a:p>
            <a:pPr marL="457200" lvl="1" indent="0">
              <a:buNone/>
            </a:pPr>
            <a:endParaRPr lang="en-US" dirty="0"/>
          </a:p>
        </p:txBody>
      </p:sp>
      <p:sp>
        <p:nvSpPr>
          <p:cNvPr id="4" name="TextBox 3">
            <a:extLst>
              <a:ext uri="{FF2B5EF4-FFF2-40B4-BE49-F238E27FC236}">
                <a16:creationId xmlns:a16="http://schemas.microsoft.com/office/drawing/2014/main" id="{CA89FEB5-53CB-4624-9377-D8D56CFCF53E}"/>
              </a:ext>
            </a:extLst>
          </p:cNvPr>
          <p:cNvSpPr txBox="1"/>
          <p:nvPr/>
        </p:nvSpPr>
        <p:spPr>
          <a:xfrm>
            <a:off x="2971800" y="5562600"/>
            <a:ext cx="6248400" cy="707886"/>
          </a:xfrm>
          <a:prstGeom prst="rect">
            <a:avLst/>
          </a:prstGeom>
          <a:noFill/>
        </p:spPr>
        <p:txBody>
          <a:bodyPr wrap="square" rtlCol="0">
            <a:spAutoFit/>
          </a:bodyPr>
          <a:lstStyle/>
          <a:p>
            <a:pPr marL="112713" indent="-112713"/>
            <a:r>
              <a:rPr lang="en-US" sz="2000" b="1" dirty="0">
                <a:solidFill>
                  <a:schemeClr val="tx2"/>
                </a:solidFill>
              </a:rPr>
              <a:t>*Promise allows students to attend a </a:t>
            </a:r>
            <a:r>
              <a:rPr lang="en-US" sz="2000" b="1" u="sng" dirty="0">
                <a:solidFill>
                  <a:schemeClr val="tx2"/>
                </a:solidFill>
              </a:rPr>
              <a:t>community college</a:t>
            </a:r>
            <a:r>
              <a:rPr lang="en-US" sz="2000" b="1" dirty="0">
                <a:solidFill>
                  <a:schemeClr val="tx2"/>
                </a:solidFill>
              </a:rPr>
              <a:t> </a:t>
            </a:r>
            <a:br>
              <a:rPr lang="en-US" sz="2000" b="1" dirty="0">
                <a:solidFill>
                  <a:schemeClr val="tx2"/>
                </a:solidFill>
              </a:rPr>
            </a:br>
            <a:r>
              <a:rPr lang="en-US" sz="2000" b="1" dirty="0">
                <a:solidFill>
                  <a:schemeClr val="tx2"/>
                </a:solidFill>
              </a:rPr>
              <a:t>or </a:t>
            </a:r>
            <a:r>
              <a:rPr lang="en-US" sz="2000" b="1" u="sng" dirty="0">
                <a:solidFill>
                  <a:schemeClr val="tx2"/>
                </a:solidFill>
              </a:rPr>
              <a:t>TCAT</a:t>
            </a:r>
            <a:r>
              <a:rPr lang="en-US" sz="2000" b="1" dirty="0">
                <a:solidFill>
                  <a:schemeClr val="tx2"/>
                </a:solidFill>
              </a:rPr>
              <a:t> tuition-free through a last dollar scholarship.</a:t>
            </a:r>
          </a:p>
        </p:txBody>
      </p:sp>
    </p:spTree>
    <p:extLst>
      <p:ext uri="{BB962C8B-B14F-4D97-AF65-F5344CB8AC3E}">
        <p14:creationId xmlns:p14="http://schemas.microsoft.com/office/powerpoint/2010/main" val="2491749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68CF-C475-449D-B9A4-ED7008B11230}"/>
              </a:ext>
            </a:extLst>
          </p:cNvPr>
          <p:cNvSpPr>
            <a:spLocks noGrp="1"/>
          </p:cNvSpPr>
          <p:nvPr>
            <p:ph type="title"/>
          </p:nvPr>
        </p:nvSpPr>
        <p:spPr/>
        <p:txBody>
          <a:bodyPr/>
          <a:lstStyle/>
          <a:p>
            <a:r>
              <a:rPr lang="en-US" dirty="0"/>
              <a:t>TN Community College</a:t>
            </a:r>
          </a:p>
        </p:txBody>
      </p:sp>
      <p:graphicFrame>
        <p:nvGraphicFramePr>
          <p:cNvPr id="4" name="Content Placeholder 3">
            <a:extLst>
              <a:ext uri="{FF2B5EF4-FFF2-40B4-BE49-F238E27FC236}">
                <a16:creationId xmlns:a16="http://schemas.microsoft.com/office/drawing/2014/main" id="{18CB9D80-A3D6-4AAF-BED3-5C48EF89D0DD}"/>
              </a:ext>
            </a:extLst>
          </p:cNvPr>
          <p:cNvGraphicFramePr>
            <a:graphicFrameLocks noGrp="1"/>
          </p:cNvGraphicFramePr>
          <p:nvPr>
            <p:ph idx="1"/>
          </p:nvPr>
        </p:nvGraphicFramePr>
        <p:xfrm>
          <a:off x="609600" y="1701800"/>
          <a:ext cx="109728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a:extLst>
              <a:ext uri="{FF2B5EF4-FFF2-40B4-BE49-F238E27FC236}">
                <a16:creationId xmlns:a16="http://schemas.microsoft.com/office/drawing/2014/main" id="{257945C2-60E6-4030-A2D4-90EB41BA244D}"/>
              </a:ext>
            </a:extLst>
          </p:cNvPr>
          <p:cNvGrpSpPr/>
          <p:nvPr/>
        </p:nvGrpSpPr>
        <p:grpSpPr>
          <a:xfrm>
            <a:off x="685800" y="6127083"/>
            <a:ext cx="1021080" cy="654717"/>
            <a:chOff x="7482840" y="5391388"/>
            <a:chExt cx="1021080" cy="654717"/>
          </a:xfrm>
        </p:grpSpPr>
        <p:sp>
          <p:nvSpPr>
            <p:cNvPr id="16" name="Rectangle 15">
              <a:extLst>
                <a:ext uri="{FF2B5EF4-FFF2-40B4-BE49-F238E27FC236}">
                  <a16:creationId xmlns:a16="http://schemas.microsoft.com/office/drawing/2014/main" id="{712C60A1-FD95-446F-9C03-5CA5B9CFD607}"/>
                </a:ext>
              </a:extLst>
            </p:cNvPr>
            <p:cNvSpPr/>
            <p:nvPr/>
          </p:nvSpPr>
          <p:spPr>
            <a:xfrm>
              <a:off x="7482840" y="5486400"/>
              <a:ext cx="182880" cy="18288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1DB75A6E-94A3-455C-8367-23AD633E8AAD}"/>
                </a:ext>
              </a:extLst>
            </p:cNvPr>
            <p:cNvSpPr/>
            <p:nvPr/>
          </p:nvSpPr>
          <p:spPr>
            <a:xfrm>
              <a:off x="7482840" y="5760720"/>
              <a:ext cx="182880" cy="1828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A0D486B1-01E8-4BA6-B592-E0FB7A8DF474}"/>
                </a:ext>
              </a:extLst>
            </p:cNvPr>
            <p:cNvSpPr txBox="1"/>
            <p:nvPr/>
          </p:nvSpPr>
          <p:spPr>
            <a:xfrm>
              <a:off x="7665720" y="5391388"/>
              <a:ext cx="838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365D"/>
                  </a:solidFill>
                  <a:effectLst/>
                  <a:uLnTx/>
                  <a:uFillTx/>
                  <a:latin typeface="Calibri"/>
                  <a:ea typeface="+mn-ea"/>
                  <a:cs typeface="+mn-cs"/>
                </a:rPr>
                <a:t>Need</a:t>
              </a:r>
            </a:p>
          </p:txBody>
        </p:sp>
        <p:sp>
          <p:nvSpPr>
            <p:cNvPr id="19" name="TextBox 18">
              <a:extLst>
                <a:ext uri="{FF2B5EF4-FFF2-40B4-BE49-F238E27FC236}">
                  <a16:creationId xmlns:a16="http://schemas.microsoft.com/office/drawing/2014/main" id="{5C876A65-D37B-4A94-893B-DB9CAB899BF3}"/>
                </a:ext>
              </a:extLst>
            </p:cNvPr>
            <p:cNvSpPr txBox="1"/>
            <p:nvPr/>
          </p:nvSpPr>
          <p:spPr>
            <a:xfrm>
              <a:off x="7665720" y="5676773"/>
              <a:ext cx="838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365D"/>
                  </a:solidFill>
                  <a:effectLst/>
                  <a:uLnTx/>
                  <a:uFillTx/>
                  <a:latin typeface="Calibri"/>
                  <a:ea typeface="+mn-ea"/>
                  <a:cs typeface="+mn-cs"/>
                </a:rPr>
                <a:t>Merit</a:t>
              </a:r>
            </a:p>
          </p:txBody>
        </p:sp>
      </p:grpSp>
      <p:sp>
        <p:nvSpPr>
          <p:cNvPr id="5" name="TextBox 4">
            <a:extLst>
              <a:ext uri="{FF2B5EF4-FFF2-40B4-BE49-F238E27FC236}">
                <a16:creationId xmlns:a16="http://schemas.microsoft.com/office/drawing/2014/main" id="{E1606504-631E-21B7-14B1-8760F422C654}"/>
              </a:ext>
            </a:extLst>
          </p:cNvPr>
          <p:cNvSpPr txBox="1"/>
          <p:nvPr/>
        </p:nvSpPr>
        <p:spPr>
          <a:xfrm>
            <a:off x="2895600" y="6000690"/>
            <a:ext cx="64008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1B365D"/>
                </a:solidFill>
                <a:effectLst/>
                <a:uLnTx/>
                <a:uFillTx/>
                <a:latin typeface="+mj-lt"/>
                <a:ea typeface="+mn-ea"/>
                <a:cs typeface="+mn-cs"/>
              </a:rPr>
              <a:t>*</a:t>
            </a:r>
            <a:r>
              <a:rPr lang="en-US" sz="2000" b="1" i="1" dirty="0">
                <a:solidFill>
                  <a:srgbClr val="1B365D"/>
                </a:solidFill>
                <a:latin typeface="+mj-lt"/>
              </a:rPr>
              <a:t> ACT </a:t>
            </a:r>
            <a:r>
              <a:rPr lang="en-US" sz="2000" b="1" i="1" dirty="0" err="1">
                <a:solidFill>
                  <a:srgbClr val="1B365D"/>
                </a:solidFill>
                <a:latin typeface="+mj-lt"/>
              </a:rPr>
              <a:t>Superscores</a:t>
            </a:r>
            <a:r>
              <a:rPr lang="en-US" sz="2000" b="1" i="1" dirty="0">
                <a:solidFill>
                  <a:srgbClr val="1B365D"/>
                </a:solidFill>
                <a:latin typeface="+mj-lt"/>
              </a:rPr>
              <a:t> and ACT Residual exams cannot be used</a:t>
            </a:r>
            <a:endParaRPr kumimoji="0" lang="en-US" sz="2000" b="1" i="1" u="none" strike="noStrike" kern="1200" cap="none" spc="0" normalizeH="0" baseline="0" noProof="0" dirty="0">
              <a:ln>
                <a:noFill/>
              </a:ln>
              <a:solidFill>
                <a:srgbClr val="1B365D"/>
              </a:solidFill>
              <a:effectLst/>
              <a:uLnTx/>
              <a:uFillTx/>
              <a:latin typeface="+mj-lt"/>
              <a:ea typeface="+mn-ea"/>
              <a:cs typeface="+mn-cs"/>
            </a:endParaRPr>
          </a:p>
        </p:txBody>
      </p:sp>
    </p:spTree>
    <p:extLst>
      <p:ext uri="{BB962C8B-B14F-4D97-AF65-F5344CB8AC3E}">
        <p14:creationId xmlns:p14="http://schemas.microsoft.com/office/powerpoint/2010/main" val="2962477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FSA ID for </a:t>
            </a:r>
            <a:r>
              <a:rPr lang="en-US" u="sng" dirty="0"/>
              <a:t>Everyone</a:t>
            </a: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rmAutofit fontScale="85000" lnSpcReduction="10000"/>
          </a:bodyPr>
          <a:lstStyle/>
          <a:p>
            <a:pPr marL="463550" indent="-463550">
              <a:lnSpc>
                <a:spcPct val="90000"/>
              </a:lnSpc>
              <a:spcBef>
                <a:spcPct val="25000"/>
              </a:spcBef>
              <a:defRPr/>
            </a:pPr>
            <a:r>
              <a:rPr lang="en-US" sz="4000" b="1" i="1" u="sng" dirty="0"/>
              <a:t>Parent without SSN</a:t>
            </a:r>
            <a:r>
              <a:rPr lang="en-US" sz="4000" dirty="0"/>
              <a:t> must now create FSA ID to be authenticated via Transunion</a:t>
            </a:r>
          </a:p>
          <a:p>
            <a:pPr marL="0" indent="0">
              <a:lnSpc>
                <a:spcPct val="90000"/>
              </a:lnSpc>
              <a:spcBef>
                <a:spcPct val="25000"/>
              </a:spcBef>
              <a:buNone/>
              <a:defRPr/>
            </a:pPr>
            <a:endParaRPr lang="en-US" sz="4000" dirty="0"/>
          </a:p>
          <a:p>
            <a:pPr marL="463550" indent="-463550">
              <a:lnSpc>
                <a:spcPct val="90000"/>
              </a:lnSpc>
              <a:spcBef>
                <a:spcPct val="25000"/>
              </a:spcBef>
              <a:defRPr/>
            </a:pPr>
            <a:r>
              <a:rPr lang="en-US" sz="4000" dirty="0"/>
              <a:t>Each parent </a:t>
            </a:r>
            <a:r>
              <a:rPr lang="en-US" sz="4000" b="1" i="1" u="sng" dirty="0"/>
              <a:t>may</a:t>
            </a:r>
            <a:r>
              <a:rPr lang="en-US" sz="4000" dirty="0"/>
              <a:t> have to create FSA ID + student </a:t>
            </a:r>
          </a:p>
          <a:p>
            <a:pPr marL="0" indent="0">
              <a:lnSpc>
                <a:spcPct val="90000"/>
              </a:lnSpc>
              <a:spcBef>
                <a:spcPct val="25000"/>
              </a:spcBef>
              <a:buNone/>
              <a:defRPr/>
            </a:pPr>
            <a:endParaRPr lang="en-US" sz="4000" b="1" i="1" dirty="0"/>
          </a:p>
          <a:p>
            <a:pPr marL="463550" indent="-463550">
              <a:lnSpc>
                <a:spcPct val="90000"/>
              </a:lnSpc>
              <a:spcBef>
                <a:spcPct val="25000"/>
              </a:spcBef>
              <a:defRPr/>
            </a:pPr>
            <a:r>
              <a:rPr lang="en-US" sz="4000" b="1" i="1" dirty="0"/>
              <a:t>Forgot parent login?</a:t>
            </a:r>
            <a:r>
              <a:rPr lang="en-US" sz="4000" dirty="0"/>
              <a:t> </a:t>
            </a:r>
          </a:p>
          <a:p>
            <a:pPr marL="863600" lvl="1" indent="-463550">
              <a:lnSpc>
                <a:spcPct val="90000"/>
              </a:lnSpc>
              <a:spcBef>
                <a:spcPct val="25000"/>
              </a:spcBef>
              <a:defRPr/>
            </a:pPr>
            <a:r>
              <a:rPr lang="en-US" sz="3600" dirty="0"/>
              <a:t>Retrieve/reset at </a:t>
            </a:r>
            <a:r>
              <a:rPr lang="en-US" sz="3600" b="1" dirty="0">
                <a:solidFill>
                  <a:srgbClr val="00B0F0"/>
                </a:solidFill>
              </a:rPr>
              <a:t>studentaid.gov</a:t>
            </a:r>
            <a:endParaRPr lang="en-US" b="1" dirty="0">
              <a:solidFill>
                <a:srgbClr val="00B0F0"/>
              </a:solidFill>
            </a:endParaRPr>
          </a:p>
          <a:p>
            <a:pPr marL="863600" lvl="1" indent="-463550">
              <a:lnSpc>
                <a:spcPct val="90000"/>
              </a:lnSpc>
              <a:spcBef>
                <a:spcPct val="25000"/>
              </a:spcBef>
              <a:defRPr/>
            </a:pPr>
            <a:r>
              <a:rPr lang="en-US" sz="3600" dirty="0"/>
              <a:t>Unable to retrieve/reset, call </a:t>
            </a:r>
            <a:r>
              <a:rPr lang="en-US" sz="3600" b="1" i="1" dirty="0">
                <a:solidFill>
                  <a:srgbClr val="00B0F0"/>
                </a:solidFill>
              </a:rPr>
              <a:t>800-433-3243</a:t>
            </a:r>
            <a:r>
              <a:rPr lang="en-US" sz="3600" b="1" i="1" dirty="0"/>
              <a:t> before January</a:t>
            </a:r>
            <a:endParaRPr lang="en-US" sz="3600" dirty="0"/>
          </a:p>
        </p:txBody>
      </p:sp>
    </p:spTree>
    <p:extLst>
      <p:ext uri="{BB962C8B-B14F-4D97-AF65-F5344CB8AC3E}">
        <p14:creationId xmlns:p14="http://schemas.microsoft.com/office/powerpoint/2010/main" val="2401215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68CF-C475-449D-B9A4-ED7008B11230}"/>
              </a:ext>
            </a:extLst>
          </p:cNvPr>
          <p:cNvSpPr>
            <a:spLocks noGrp="1"/>
          </p:cNvSpPr>
          <p:nvPr>
            <p:ph type="title"/>
          </p:nvPr>
        </p:nvSpPr>
        <p:spPr/>
        <p:txBody>
          <a:bodyPr/>
          <a:lstStyle/>
          <a:p>
            <a:r>
              <a:rPr lang="en-US" dirty="0"/>
              <a:t>TCAT</a:t>
            </a:r>
          </a:p>
        </p:txBody>
      </p:sp>
      <p:graphicFrame>
        <p:nvGraphicFramePr>
          <p:cNvPr id="4" name="Content Placeholder 3">
            <a:extLst>
              <a:ext uri="{FF2B5EF4-FFF2-40B4-BE49-F238E27FC236}">
                <a16:creationId xmlns:a16="http://schemas.microsoft.com/office/drawing/2014/main" id="{18CB9D80-A3D6-4AAF-BED3-5C48EF89D0DD}"/>
              </a:ext>
            </a:extLst>
          </p:cNvPr>
          <p:cNvGraphicFramePr>
            <a:graphicFrameLocks noGrp="1"/>
          </p:cNvGraphicFramePr>
          <p:nvPr>
            <p:ph idx="1"/>
          </p:nvPr>
        </p:nvGraphicFramePr>
        <p:xfrm>
          <a:off x="0" y="1701800"/>
          <a:ext cx="70866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A41B183-DB88-417D-A9EF-C24634E439EA}"/>
              </a:ext>
            </a:extLst>
          </p:cNvPr>
          <p:cNvSpPr txBox="1"/>
          <p:nvPr/>
        </p:nvSpPr>
        <p:spPr>
          <a:xfrm>
            <a:off x="5943600" y="1676400"/>
            <a:ext cx="533400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B365D"/>
                </a:solidFill>
                <a:effectLst/>
                <a:uLnTx/>
                <a:uFillTx/>
                <a:latin typeface="Calibri"/>
                <a:ea typeface="+mn-ea"/>
                <a:cs typeface="+mn-cs"/>
              </a:rPr>
              <a:t>*If a student is HOPE eligible upon graduation, enrolls at a TCAT </a:t>
            </a:r>
            <a:br>
              <a:rPr kumimoji="0" lang="en-US" sz="2800" b="0" i="0" u="none" strike="noStrike" kern="1200" cap="none" spc="0" normalizeH="0" baseline="0" noProof="0" dirty="0">
                <a:ln>
                  <a:noFill/>
                </a:ln>
                <a:solidFill>
                  <a:srgbClr val="1B365D"/>
                </a:solidFill>
                <a:effectLst/>
                <a:uLnTx/>
                <a:uFillTx/>
                <a:latin typeface="Calibri"/>
                <a:ea typeface="+mn-ea"/>
                <a:cs typeface="+mn-cs"/>
              </a:rPr>
            </a:br>
            <a:r>
              <a:rPr kumimoji="0" lang="en-US" sz="2800" b="0" i="0" u="none" strike="noStrike" kern="1200" cap="none" spc="0" normalizeH="0" baseline="0" noProof="0" dirty="0">
                <a:ln>
                  <a:noFill/>
                </a:ln>
                <a:solidFill>
                  <a:srgbClr val="1B365D"/>
                </a:solidFill>
                <a:effectLst/>
                <a:uLnTx/>
                <a:uFillTx/>
                <a:latin typeface="Calibri"/>
                <a:ea typeface="+mn-ea"/>
                <a:cs typeface="+mn-cs"/>
              </a:rPr>
              <a:t>initially after high school </a:t>
            </a:r>
            <a:r>
              <a:rPr kumimoji="0" lang="en-US" sz="2800" b="1" i="0" u="sng" strike="noStrike" kern="1200" cap="none" spc="0" normalizeH="0" baseline="0" noProof="0" dirty="0">
                <a:ln>
                  <a:noFill/>
                </a:ln>
                <a:solidFill>
                  <a:srgbClr val="1B365D"/>
                </a:solidFill>
                <a:effectLst/>
                <a:uLnTx/>
                <a:uFillTx/>
                <a:latin typeface="Calibri"/>
                <a:ea typeface="+mn-ea"/>
                <a:cs typeface="+mn-cs"/>
              </a:rPr>
              <a:t>and</a:t>
            </a:r>
            <a:r>
              <a:rPr kumimoji="0" lang="en-US" sz="2800" b="0" i="0" u="none" strike="noStrike" kern="1200" cap="none" spc="0" normalizeH="0" baseline="0" noProof="0" dirty="0">
                <a:ln>
                  <a:noFill/>
                </a:ln>
                <a:solidFill>
                  <a:srgbClr val="1B365D"/>
                </a:solidFill>
                <a:effectLst/>
                <a:uLnTx/>
                <a:uFillTx/>
                <a:latin typeface="Calibri"/>
                <a:ea typeface="+mn-ea"/>
                <a:cs typeface="+mn-cs"/>
              </a:rPr>
              <a:t> completes a </a:t>
            </a:r>
            <a:r>
              <a:rPr kumimoji="0" lang="en-US" sz="2800" b="1" i="0" u="sng" strike="noStrike" kern="1200" cap="none" spc="0" normalizeH="0" baseline="0" noProof="0" dirty="0">
                <a:ln>
                  <a:noFill/>
                </a:ln>
                <a:solidFill>
                  <a:srgbClr val="1B365D"/>
                </a:solidFill>
                <a:effectLst/>
                <a:uLnTx/>
                <a:uFillTx/>
                <a:latin typeface="Calibri"/>
                <a:ea typeface="+mn-ea"/>
                <a:cs typeface="+mn-cs"/>
              </a:rPr>
              <a:t>diploma program</a:t>
            </a:r>
            <a:r>
              <a:rPr kumimoji="0" lang="en-US" sz="2800" b="0" i="0" u="none" strike="noStrike" kern="1200" cap="none" spc="0" normalizeH="0" baseline="0" noProof="0" dirty="0">
                <a:ln>
                  <a:noFill/>
                </a:ln>
                <a:solidFill>
                  <a:srgbClr val="1B365D"/>
                </a:solidFill>
                <a:effectLst/>
                <a:uLnTx/>
                <a:uFillTx/>
                <a:latin typeface="Calibri"/>
                <a:ea typeface="+mn-ea"/>
                <a:cs typeface="+mn-cs"/>
              </a:rPr>
              <a:t>, student may still receive HOPE by enrolling at a 2- or 4-year college within 3 years of diploma completion.</a:t>
            </a:r>
            <a:endParaRPr kumimoji="0" lang="en-US" sz="3600" b="0" i="0" u="none" strike="noStrike" kern="1200" cap="none" spc="0" normalizeH="0" baseline="0" noProof="0" dirty="0">
              <a:ln>
                <a:noFill/>
              </a:ln>
              <a:solidFill>
                <a:srgbClr val="1B365D"/>
              </a:solidFill>
              <a:effectLst/>
              <a:uLnTx/>
              <a:uFillTx/>
              <a:latin typeface="Calibri"/>
              <a:ea typeface="+mn-ea"/>
              <a:cs typeface="+mn-cs"/>
            </a:endParaRPr>
          </a:p>
        </p:txBody>
      </p:sp>
    </p:spTree>
    <p:extLst>
      <p:ext uri="{BB962C8B-B14F-4D97-AF65-F5344CB8AC3E}">
        <p14:creationId xmlns:p14="http://schemas.microsoft.com/office/powerpoint/2010/main" val="2054829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68CF-C475-449D-B9A4-ED7008B11230}"/>
              </a:ext>
            </a:extLst>
          </p:cNvPr>
          <p:cNvSpPr>
            <a:spLocks noGrp="1"/>
          </p:cNvSpPr>
          <p:nvPr>
            <p:ph type="title"/>
          </p:nvPr>
        </p:nvSpPr>
        <p:spPr/>
        <p:txBody>
          <a:bodyPr/>
          <a:lstStyle/>
          <a:p>
            <a:r>
              <a:rPr lang="en-US" dirty="0"/>
              <a:t>TN 4-yr Public</a:t>
            </a:r>
          </a:p>
        </p:txBody>
      </p:sp>
      <p:graphicFrame>
        <p:nvGraphicFramePr>
          <p:cNvPr id="4" name="Content Placeholder 3">
            <a:extLst>
              <a:ext uri="{FF2B5EF4-FFF2-40B4-BE49-F238E27FC236}">
                <a16:creationId xmlns:a16="http://schemas.microsoft.com/office/drawing/2014/main" id="{18CB9D80-A3D6-4AAF-BED3-5C48EF89D0DD}"/>
              </a:ext>
            </a:extLst>
          </p:cNvPr>
          <p:cNvGraphicFramePr>
            <a:graphicFrameLocks noGrp="1"/>
          </p:cNvGraphicFramePr>
          <p:nvPr>
            <p:ph idx="1"/>
          </p:nvPr>
        </p:nvGraphicFramePr>
        <p:xfrm>
          <a:off x="609600" y="1701800"/>
          <a:ext cx="109728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A954ABB5-7A6B-416A-8AE6-66471E7C6C5D}"/>
              </a:ext>
            </a:extLst>
          </p:cNvPr>
          <p:cNvGrpSpPr/>
          <p:nvPr/>
        </p:nvGrpSpPr>
        <p:grpSpPr>
          <a:xfrm>
            <a:off x="685800" y="6127083"/>
            <a:ext cx="1021080" cy="654717"/>
            <a:chOff x="7482840" y="5391388"/>
            <a:chExt cx="1021080" cy="654717"/>
          </a:xfrm>
        </p:grpSpPr>
        <p:sp>
          <p:nvSpPr>
            <p:cNvPr id="11" name="Rectangle 10">
              <a:extLst>
                <a:ext uri="{FF2B5EF4-FFF2-40B4-BE49-F238E27FC236}">
                  <a16:creationId xmlns:a16="http://schemas.microsoft.com/office/drawing/2014/main" id="{7C9A6097-3714-4D7E-AAD4-F5AC9C801B83}"/>
                </a:ext>
              </a:extLst>
            </p:cNvPr>
            <p:cNvSpPr/>
            <p:nvPr/>
          </p:nvSpPr>
          <p:spPr>
            <a:xfrm>
              <a:off x="7482840" y="5486400"/>
              <a:ext cx="182880" cy="18288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BE717B4F-1083-4D5F-891F-B70F6E0F0212}"/>
                </a:ext>
              </a:extLst>
            </p:cNvPr>
            <p:cNvSpPr/>
            <p:nvPr/>
          </p:nvSpPr>
          <p:spPr>
            <a:xfrm>
              <a:off x="7482840" y="5760720"/>
              <a:ext cx="182880" cy="1828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F4FF80E-CF05-41BC-B4BF-693382E81D6D}"/>
                </a:ext>
              </a:extLst>
            </p:cNvPr>
            <p:cNvSpPr txBox="1"/>
            <p:nvPr/>
          </p:nvSpPr>
          <p:spPr>
            <a:xfrm>
              <a:off x="7665720" y="5391388"/>
              <a:ext cx="838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365D"/>
                  </a:solidFill>
                  <a:effectLst/>
                  <a:uLnTx/>
                  <a:uFillTx/>
                  <a:latin typeface="Calibri"/>
                  <a:ea typeface="+mn-ea"/>
                  <a:cs typeface="+mn-cs"/>
                </a:rPr>
                <a:t>Need</a:t>
              </a:r>
            </a:p>
          </p:txBody>
        </p:sp>
        <p:sp>
          <p:nvSpPr>
            <p:cNvPr id="14" name="TextBox 13">
              <a:extLst>
                <a:ext uri="{FF2B5EF4-FFF2-40B4-BE49-F238E27FC236}">
                  <a16:creationId xmlns:a16="http://schemas.microsoft.com/office/drawing/2014/main" id="{D72F364E-6898-474C-808C-F9D19915F893}"/>
                </a:ext>
              </a:extLst>
            </p:cNvPr>
            <p:cNvSpPr txBox="1"/>
            <p:nvPr/>
          </p:nvSpPr>
          <p:spPr>
            <a:xfrm>
              <a:off x="7665720" y="5676773"/>
              <a:ext cx="838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365D"/>
                  </a:solidFill>
                  <a:effectLst/>
                  <a:uLnTx/>
                  <a:uFillTx/>
                  <a:latin typeface="Calibri"/>
                  <a:ea typeface="+mn-ea"/>
                  <a:cs typeface="+mn-cs"/>
                </a:rPr>
                <a:t>Merit</a:t>
              </a:r>
            </a:p>
          </p:txBody>
        </p:sp>
      </p:grpSp>
      <p:sp>
        <p:nvSpPr>
          <p:cNvPr id="5" name="TextBox 4">
            <a:extLst>
              <a:ext uri="{FF2B5EF4-FFF2-40B4-BE49-F238E27FC236}">
                <a16:creationId xmlns:a16="http://schemas.microsoft.com/office/drawing/2014/main" id="{82D15BD6-6E87-93D8-F6DD-A36625FF5548}"/>
              </a:ext>
            </a:extLst>
          </p:cNvPr>
          <p:cNvSpPr txBox="1"/>
          <p:nvPr/>
        </p:nvSpPr>
        <p:spPr>
          <a:xfrm>
            <a:off x="2895600" y="6000690"/>
            <a:ext cx="64008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1B365D"/>
                </a:solidFill>
                <a:effectLst/>
                <a:uLnTx/>
                <a:uFillTx/>
                <a:latin typeface="+mj-lt"/>
                <a:ea typeface="+mn-ea"/>
                <a:cs typeface="+mn-cs"/>
              </a:rPr>
              <a:t>*</a:t>
            </a:r>
            <a:r>
              <a:rPr lang="en-US" sz="2000" b="1" i="1" dirty="0">
                <a:solidFill>
                  <a:srgbClr val="1B365D"/>
                </a:solidFill>
                <a:latin typeface="+mj-lt"/>
              </a:rPr>
              <a:t> ACT </a:t>
            </a:r>
            <a:r>
              <a:rPr lang="en-US" sz="2000" b="1" i="1" dirty="0" err="1">
                <a:solidFill>
                  <a:srgbClr val="1B365D"/>
                </a:solidFill>
                <a:latin typeface="+mj-lt"/>
              </a:rPr>
              <a:t>Superscores</a:t>
            </a:r>
            <a:r>
              <a:rPr lang="en-US" sz="2000" b="1" i="1" dirty="0">
                <a:solidFill>
                  <a:srgbClr val="1B365D"/>
                </a:solidFill>
                <a:latin typeface="+mj-lt"/>
              </a:rPr>
              <a:t> and ACT Residual exams cannot be used</a:t>
            </a:r>
            <a:endParaRPr kumimoji="0" lang="en-US" sz="2000" b="1" i="1" u="none" strike="noStrike" kern="1200" cap="none" spc="0" normalizeH="0" baseline="0" noProof="0" dirty="0">
              <a:ln>
                <a:noFill/>
              </a:ln>
              <a:solidFill>
                <a:srgbClr val="1B365D"/>
              </a:solidFill>
              <a:effectLst/>
              <a:uLnTx/>
              <a:uFillTx/>
              <a:latin typeface="+mj-lt"/>
              <a:ea typeface="+mn-ea"/>
              <a:cs typeface="+mn-cs"/>
            </a:endParaRPr>
          </a:p>
        </p:txBody>
      </p:sp>
    </p:spTree>
    <p:extLst>
      <p:ext uri="{BB962C8B-B14F-4D97-AF65-F5344CB8AC3E}">
        <p14:creationId xmlns:p14="http://schemas.microsoft.com/office/powerpoint/2010/main" val="3975256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68CF-C475-449D-B9A4-ED7008B11230}"/>
              </a:ext>
            </a:extLst>
          </p:cNvPr>
          <p:cNvSpPr>
            <a:spLocks noGrp="1"/>
          </p:cNvSpPr>
          <p:nvPr>
            <p:ph type="title"/>
          </p:nvPr>
        </p:nvSpPr>
        <p:spPr/>
        <p:txBody>
          <a:bodyPr/>
          <a:lstStyle/>
          <a:p>
            <a:r>
              <a:rPr lang="en-US" dirty="0"/>
              <a:t>TN 4-yr Private</a:t>
            </a:r>
          </a:p>
        </p:txBody>
      </p:sp>
      <p:graphicFrame>
        <p:nvGraphicFramePr>
          <p:cNvPr id="4" name="Content Placeholder 3">
            <a:extLst>
              <a:ext uri="{FF2B5EF4-FFF2-40B4-BE49-F238E27FC236}">
                <a16:creationId xmlns:a16="http://schemas.microsoft.com/office/drawing/2014/main" id="{18CB9D80-A3D6-4AAF-BED3-5C48EF89D0DD}"/>
              </a:ext>
            </a:extLst>
          </p:cNvPr>
          <p:cNvGraphicFramePr>
            <a:graphicFrameLocks noGrp="1"/>
          </p:cNvGraphicFramePr>
          <p:nvPr>
            <p:ph idx="1"/>
          </p:nvPr>
        </p:nvGraphicFramePr>
        <p:xfrm>
          <a:off x="609600" y="1701800"/>
          <a:ext cx="109728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A954ABB5-7A6B-416A-8AE6-66471E7C6C5D}"/>
              </a:ext>
            </a:extLst>
          </p:cNvPr>
          <p:cNvGrpSpPr/>
          <p:nvPr/>
        </p:nvGrpSpPr>
        <p:grpSpPr>
          <a:xfrm>
            <a:off x="685800" y="6127083"/>
            <a:ext cx="1021080" cy="654717"/>
            <a:chOff x="7482840" y="5391388"/>
            <a:chExt cx="1021080" cy="654717"/>
          </a:xfrm>
        </p:grpSpPr>
        <p:sp>
          <p:nvSpPr>
            <p:cNvPr id="11" name="Rectangle 10">
              <a:extLst>
                <a:ext uri="{FF2B5EF4-FFF2-40B4-BE49-F238E27FC236}">
                  <a16:creationId xmlns:a16="http://schemas.microsoft.com/office/drawing/2014/main" id="{7C9A6097-3714-4D7E-AAD4-F5AC9C801B83}"/>
                </a:ext>
              </a:extLst>
            </p:cNvPr>
            <p:cNvSpPr/>
            <p:nvPr/>
          </p:nvSpPr>
          <p:spPr>
            <a:xfrm>
              <a:off x="7482840" y="5486400"/>
              <a:ext cx="182880" cy="18288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BE717B4F-1083-4D5F-891F-B70F6E0F0212}"/>
                </a:ext>
              </a:extLst>
            </p:cNvPr>
            <p:cNvSpPr/>
            <p:nvPr/>
          </p:nvSpPr>
          <p:spPr>
            <a:xfrm>
              <a:off x="7482840" y="5760720"/>
              <a:ext cx="182880" cy="1828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F4FF80E-CF05-41BC-B4BF-693382E81D6D}"/>
                </a:ext>
              </a:extLst>
            </p:cNvPr>
            <p:cNvSpPr txBox="1"/>
            <p:nvPr/>
          </p:nvSpPr>
          <p:spPr>
            <a:xfrm>
              <a:off x="7665720" y="5391388"/>
              <a:ext cx="838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365D"/>
                  </a:solidFill>
                  <a:effectLst/>
                  <a:uLnTx/>
                  <a:uFillTx/>
                  <a:latin typeface="Calibri"/>
                  <a:ea typeface="+mn-ea"/>
                  <a:cs typeface="+mn-cs"/>
                </a:rPr>
                <a:t>Need</a:t>
              </a:r>
            </a:p>
          </p:txBody>
        </p:sp>
        <p:sp>
          <p:nvSpPr>
            <p:cNvPr id="14" name="TextBox 13">
              <a:extLst>
                <a:ext uri="{FF2B5EF4-FFF2-40B4-BE49-F238E27FC236}">
                  <a16:creationId xmlns:a16="http://schemas.microsoft.com/office/drawing/2014/main" id="{D72F364E-6898-474C-808C-F9D19915F893}"/>
                </a:ext>
              </a:extLst>
            </p:cNvPr>
            <p:cNvSpPr txBox="1"/>
            <p:nvPr/>
          </p:nvSpPr>
          <p:spPr>
            <a:xfrm>
              <a:off x="7665720" y="5676773"/>
              <a:ext cx="838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365D"/>
                  </a:solidFill>
                  <a:effectLst/>
                  <a:uLnTx/>
                  <a:uFillTx/>
                  <a:latin typeface="Calibri"/>
                  <a:ea typeface="+mn-ea"/>
                  <a:cs typeface="+mn-cs"/>
                </a:rPr>
                <a:t>Merit</a:t>
              </a:r>
            </a:p>
          </p:txBody>
        </p:sp>
      </p:grpSp>
      <p:sp>
        <p:nvSpPr>
          <p:cNvPr id="3" name="TextBox 2">
            <a:extLst>
              <a:ext uri="{FF2B5EF4-FFF2-40B4-BE49-F238E27FC236}">
                <a16:creationId xmlns:a16="http://schemas.microsoft.com/office/drawing/2014/main" id="{DA269598-3BB7-02DF-E3EA-BAEED3407039}"/>
              </a:ext>
            </a:extLst>
          </p:cNvPr>
          <p:cNvSpPr txBox="1"/>
          <p:nvPr/>
        </p:nvSpPr>
        <p:spPr>
          <a:xfrm>
            <a:off x="2895600" y="6000690"/>
            <a:ext cx="64008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1B365D"/>
                </a:solidFill>
                <a:effectLst/>
                <a:uLnTx/>
                <a:uFillTx/>
                <a:latin typeface="+mj-lt"/>
                <a:ea typeface="+mn-ea"/>
                <a:cs typeface="+mn-cs"/>
              </a:rPr>
              <a:t>*</a:t>
            </a:r>
            <a:r>
              <a:rPr lang="en-US" sz="2000" b="1" i="1" dirty="0">
                <a:solidFill>
                  <a:srgbClr val="1B365D"/>
                </a:solidFill>
                <a:latin typeface="+mj-lt"/>
              </a:rPr>
              <a:t> ACT </a:t>
            </a:r>
            <a:r>
              <a:rPr lang="en-US" sz="2000" b="1" i="1" dirty="0" err="1">
                <a:solidFill>
                  <a:srgbClr val="1B365D"/>
                </a:solidFill>
                <a:latin typeface="+mj-lt"/>
              </a:rPr>
              <a:t>Superscores</a:t>
            </a:r>
            <a:r>
              <a:rPr lang="en-US" sz="2000" b="1" i="1" dirty="0">
                <a:solidFill>
                  <a:srgbClr val="1B365D"/>
                </a:solidFill>
                <a:latin typeface="+mj-lt"/>
              </a:rPr>
              <a:t> and ACT Residual exams cannot be used</a:t>
            </a:r>
            <a:endParaRPr kumimoji="0" lang="en-US" sz="2000" b="1" i="1" u="none" strike="noStrike" kern="1200" cap="none" spc="0" normalizeH="0" baseline="0" noProof="0" dirty="0">
              <a:ln>
                <a:noFill/>
              </a:ln>
              <a:solidFill>
                <a:srgbClr val="1B365D"/>
              </a:solidFill>
              <a:effectLst/>
              <a:uLnTx/>
              <a:uFillTx/>
              <a:latin typeface="+mj-lt"/>
              <a:ea typeface="+mn-ea"/>
              <a:cs typeface="+mn-cs"/>
            </a:endParaRPr>
          </a:p>
        </p:txBody>
      </p:sp>
    </p:spTree>
    <p:extLst>
      <p:ext uri="{BB962C8B-B14F-4D97-AF65-F5344CB8AC3E}">
        <p14:creationId xmlns:p14="http://schemas.microsoft.com/office/powerpoint/2010/main" val="2123180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5C30-7424-4400-9B78-60FACD6C48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89D7B48-3A2D-49FD-832E-9F668787804C}"/>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CA3E1598-762D-4A70-8302-106AFE471355}"/>
              </a:ext>
            </a:extLst>
          </p:cNvPr>
          <p:cNvPicPr>
            <a:picLocks noChangeAspect="1"/>
          </p:cNvPicPr>
          <p:nvPr/>
        </p:nvPicPr>
        <p:blipFill rotWithShape="1">
          <a:blip r:embed="rId4"/>
          <a:srcRect b="11111"/>
          <a:stretch/>
        </p:blipFill>
        <p:spPr>
          <a:xfrm>
            <a:off x="0" y="0"/>
            <a:ext cx="12192000" cy="6096000"/>
          </a:xfrm>
          <a:prstGeom prst="rect">
            <a:avLst/>
          </a:prstGeom>
        </p:spPr>
      </p:pic>
      <p:cxnSp>
        <p:nvCxnSpPr>
          <p:cNvPr id="7" name="Straight Connector 6">
            <a:extLst>
              <a:ext uri="{FF2B5EF4-FFF2-40B4-BE49-F238E27FC236}">
                <a16:creationId xmlns:a16="http://schemas.microsoft.com/office/drawing/2014/main" id="{573E8F19-9277-85BE-7026-9F65EF26E334}"/>
              </a:ext>
            </a:extLst>
          </p:cNvPr>
          <p:cNvCxnSpPr/>
          <p:nvPr/>
        </p:nvCxnSpPr>
        <p:spPr>
          <a:xfrm>
            <a:off x="6248400" y="381000"/>
            <a:ext cx="1371600" cy="0"/>
          </a:xfrm>
          <a:prstGeom prst="line">
            <a:avLst/>
          </a:prstGeom>
          <a:noFill/>
          <a:ln w="38100" cap="flat" cmpd="sng" algn="ctr">
            <a:solidFill>
              <a:srgbClr val="FF0F00"/>
            </a:solidFill>
            <a:prstDash val="solid"/>
          </a:ln>
          <a:effectLst>
            <a:outerShdw blurRad="40000" dist="23000" dir="5400000" rotWithShape="0">
              <a:srgbClr val="000000">
                <a:alpha val="35000"/>
              </a:srgbClr>
            </a:outerShdw>
          </a:effectLst>
        </p:spPr>
      </p:cxnSp>
      <p:sp>
        <p:nvSpPr>
          <p:cNvPr id="4" name="Arrow: Down 3">
            <a:extLst>
              <a:ext uri="{FF2B5EF4-FFF2-40B4-BE49-F238E27FC236}">
                <a16:creationId xmlns:a16="http://schemas.microsoft.com/office/drawing/2014/main" id="{843D1850-379C-E918-6B1C-83E28FE4DC71}"/>
              </a:ext>
            </a:extLst>
          </p:cNvPr>
          <p:cNvSpPr/>
          <p:nvPr/>
        </p:nvSpPr>
        <p:spPr>
          <a:xfrm rot="3864632">
            <a:off x="8761765" y="626441"/>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3326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400" y="2819401"/>
            <a:ext cx="4800597" cy="1361435"/>
          </a:xfrm>
        </p:spPr>
        <p:txBody>
          <a:bodyPr>
            <a:normAutofit/>
          </a:bodyPr>
          <a:lstStyle/>
          <a:p>
            <a:pPr marL="0" indent="0" algn="ctr">
              <a:buNone/>
            </a:pPr>
            <a:r>
              <a:rPr lang="en-US" sz="4000" b="1" dirty="0"/>
              <a:t>Felicia.Orr@tn.gov</a:t>
            </a:r>
            <a:br>
              <a:rPr lang="en-US" sz="4000" b="1" dirty="0"/>
            </a:br>
            <a:r>
              <a:rPr lang="en-US" sz="4000" b="1" dirty="0"/>
              <a:t>615-390-4461</a:t>
            </a:r>
            <a:endParaRPr lang="en-US" sz="3600" b="1" dirty="0"/>
          </a:p>
        </p:txBody>
      </p:sp>
      <p:pic>
        <p:nvPicPr>
          <p:cNvPr id="3"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1328" t="21824" r="30446" b="21937"/>
          <a:stretch/>
        </p:blipFill>
        <p:spPr bwMode="auto">
          <a:xfrm>
            <a:off x="2286000" y="2661726"/>
            <a:ext cx="1676400" cy="16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825"/>
          <a:stretch/>
        </p:blipFill>
        <p:spPr bwMode="auto">
          <a:xfrm>
            <a:off x="3988536" y="2851297"/>
            <a:ext cx="1784343"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940"/>
          <a:stretch/>
        </p:blipFill>
        <p:spPr bwMode="auto">
          <a:xfrm>
            <a:off x="3996750" y="3505200"/>
            <a:ext cx="1781573"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6019800" y="2837937"/>
            <a:ext cx="0" cy="1253050"/>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pic>
        <p:nvPicPr>
          <p:cNvPr id="7" name="Picture 2" descr="C:\Users\cb50344\AppData\Local\Microsoft\Windows\INetCache\IE\5N0HM600\Twitter_bird_logo[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1" y="4818606"/>
            <a:ext cx="633681" cy="5153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953000" y="4749225"/>
            <a:ext cx="1933350"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a:ea typeface="Open Sans" panose="020B0606030504020204" pitchFamily="34" charset="0"/>
                <a:cs typeface="Open Sans" panose="020B0606030504020204" pitchFamily="34" charset="0"/>
              </a:rPr>
              <a:t>tnpromise</a:t>
            </a:r>
            <a:endParaRPr kumimoji="0" lang="en-US" sz="3200" b="1" i="0" u="none" strike="noStrike" kern="1200" cap="none" spc="0" normalizeH="0" baseline="0" noProof="0" dirty="0">
              <a:ln>
                <a:noFill/>
              </a:ln>
              <a:solidFill>
                <a:srgbClr val="FF0000"/>
              </a:solidFill>
              <a:effectLst/>
              <a:uLnTx/>
              <a:uFillTx/>
              <a:latin typeface="Calibri"/>
              <a:ea typeface="Open Sans" panose="020B0606030504020204" pitchFamily="34" charset="0"/>
              <a:cs typeface="Open Sans" panose="020B0606030504020204" pitchFamily="34" charset="0"/>
            </a:endParaRPr>
          </a:p>
        </p:txBody>
      </p:sp>
      <p:pic>
        <p:nvPicPr>
          <p:cNvPr id="9" name="Picture 2" descr="Website Icon - Westside Regional Center">
            <a:extLst>
              <a:ext uri="{FF2B5EF4-FFF2-40B4-BE49-F238E27FC236}">
                <a16:creationId xmlns:a16="http://schemas.microsoft.com/office/drawing/2014/main" id="{DDF7AE2D-952F-4E11-B448-466AB32A88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4102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AB18392-8E42-440F-AF34-8E8D425E5BB4}"/>
              </a:ext>
            </a:extLst>
          </p:cNvPr>
          <p:cNvSpPr/>
          <p:nvPr/>
        </p:nvSpPr>
        <p:spPr>
          <a:xfrm>
            <a:off x="4952871" y="5435025"/>
            <a:ext cx="2895729"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Open Sans" panose="020B0606030504020204" pitchFamily="34" charset="0"/>
                <a:cs typeface="Open Sans" panose="020B0606030504020204" pitchFamily="34" charset="0"/>
              </a:rPr>
              <a:t>collegefortn.org</a:t>
            </a:r>
          </a:p>
        </p:txBody>
      </p:sp>
    </p:spTree>
    <p:extLst>
      <p:ext uri="{BB962C8B-B14F-4D97-AF65-F5344CB8AC3E}">
        <p14:creationId xmlns:p14="http://schemas.microsoft.com/office/powerpoint/2010/main" val="3831728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12E4-D94D-D276-4DA6-9185DF479DE9}"/>
              </a:ext>
            </a:extLst>
          </p:cNvPr>
          <p:cNvSpPr>
            <a:spLocks noGrp="1"/>
          </p:cNvSpPr>
          <p:nvPr>
            <p:ph type="title"/>
          </p:nvPr>
        </p:nvSpPr>
        <p:spPr/>
        <p:txBody>
          <a:bodyPr/>
          <a:lstStyle/>
          <a:p>
            <a:r>
              <a:rPr lang="en-US" dirty="0"/>
              <a:t>Parents w/o SSNs</a:t>
            </a:r>
          </a:p>
        </p:txBody>
      </p:sp>
      <p:sp>
        <p:nvSpPr>
          <p:cNvPr id="3" name="Content Placeholder 2">
            <a:extLst>
              <a:ext uri="{FF2B5EF4-FFF2-40B4-BE49-F238E27FC236}">
                <a16:creationId xmlns:a16="http://schemas.microsoft.com/office/drawing/2014/main" id="{06D8D273-FBC1-2207-2B94-6D392BD5F3AE}"/>
              </a:ext>
            </a:extLst>
          </p:cNvPr>
          <p:cNvSpPr>
            <a:spLocks noGrp="1"/>
          </p:cNvSpPr>
          <p:nvPr>
            <p:ph idx="1"/>
          </p:nvPr>
        </p:nvSpPr>
        <p:spPr/>
        <p:txBody>
          <a:bodyPr/>
          <a:lstStyle/>
          <a:p>
            <a:r>
              <a:rPr lang="en-US" dirty="0"/>
              <a:t>Which of the following is the street name of your most recent previous address?</a:t>
            </a:r>
          </a:p>
          <a:p>
            <a:r>
              <a:rPr lang="en-US" dirty="0"/>
              <a:t>Which of these phone numbers have you ever used?</a:t>
            </a:r>
          </a:p>
          <a:p>
            <a:r>
              <a:rPr lang="en-US" dirty="0"/>
              <a:t>Which of the following is a current or previous employee?</a:t>
            </a:r>
          </a:p>
        </p:txBody>
      </p:sp>
      <p:sp>
        <p:nvSpPr>
          <p:cNvPr id="4" name="Speech Bubble: Rectangle with Corners Rounded 3">
            <a:extLst>
              <a:ext uri="{FF2B5EF4-FFF2-40B4-BE49-F238E27FC236}">
                <a16:creationId xmlns:a16="http://schemas.microsoft.com/office/drawing/2014/main" id="{75A83B3D-56EA-8E85-7588-B26BDE20CE8E}"/>
              </a:ext>
            </a:extLst>
          </p:cNvPr>
          <p:cNvSpPr>
            <a:spLocks noChangeAspect="1"/>
          </p:cNvSpPr>
          <p:nvPr/>
        </p:nvSpPr>
        <p:spPr>
          <a:xfrm>
            <a:off x="5486400" y="4495800"/>
            <a:ext cx="4876800" cy="1362780"/>
          </a:xfrm>
          <a:prstGeom prst="wedgeRoundRectCallout">
            <a:avLst>
              <a:gd name="adj1" fmla="val -40504"/>
              <a:gd name="adj2" fmla="val 76331"/>
              <a:gd name="adj3" fmla="val 16667"/>
            </a:avLst>
          </a:prstGeom>
          <a:solidFill>
            <a:schemeClr val="bg1"/>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1B365D"/>
                </a:solidFill>
                <a:latin typeface="Calibri"/>
              </a:rPr>
              <a:t>Knowledge-based questions </a:t>
            </a:r>
            <a:r>
              <a:rPr kumimoji="0" lang="en-US" sz="2400" b="1" i="0" u="none" strike="noStrike" kern="1200" cap="none" spc="0" normalizeH="0" baseline="0" noProof="0" dirty="0">
                <a:ln>
                  <a:noFill/>
                </a:ln>
                <a:solidFill>
                  <a:srgbClr val="1B365D"/>
                </a:solidFill>
                <a:effectLst/>
                <a:uLnTx/>
                <a:uFillTx/>
                <a:latin typeface="Calibri"/>
                <a:ea typeface="+mn-ea"/>
                <a:cs typeface="+mn-cs"/>
              </a:rPr>
              <a:t>for </a:t>
            </a:r>
            <a:r>
              <a:rPr kumimoji="0" lang="en-US" sz="2400" b="1" i="0" u="none" strike="noStrike" kern="1200" cap="none" spc="0" normalizeH="0" baseline="0" noProof="0" dirty="0">
                <a:ln>
                  <a:noFill/>
                </a:ln>
                <a:solidFill>
                  <a:srgbClr val="00B0F0"/>
                </a:solidFill>
                <a:effectLst/>
                <a:uLnTx/>
                <a:uFillTx/>
                <a:latin typeface="Calibri"/>
                <a:ea typeface="+mn-ea"/>
                <a:cs typeface="+mn-cs"/>
              </a:rPr>
              <a:t>parents without SSNs</a:t>
            </a:r>
            <a:r>
              <a:rPr kumimoji="0" lang="en-US" sz="2400" b="1" i="0" u="none" strike="noStrike" kern="1200" cap="none" spc="0" normalizeH="0" baseline="0" noProof="0" dirty="0">
                <a:ln>
                  <a:noFill/>
                </a:ln>
                <a:solidFill>
                  <a:srgbClr val="1B365D"/>
                </a:solidFill>
                <a:effectLst/>
                <a:uLnTx/>
                <a:uFillTx/>
                <a:latin typeface="Calibri"/>
                <a:ea typeface="+mn-ea"/>
                <a:cs typeface="+mn-cs"/>
              </a:rPr>
              <a:t> will be posed after two-step verification screen.</a:t>
            </a:r>
            <a:endParaRPr kumimoji="0" lang="en-US" sz="2800" b="1" i="0" u="none" strike="noStrike" kern="1200" cap="none" spc="0" normalizeH="0" baseline="0" noProof="0" dirty="0">
              <a:ln>
                <a:noFill/>
              </a:ln>
              <a:solidFill>
                <a:srgbClr val="1B365D"/>
              </a:solidFill>
              <a:effectLst/>
              <a:uLnTx/>
              <a:uFillTx/>
              <a:latin typeface="Calibri"/>
              <a:ea typeface="+mn-ea"/>
              <a:cs typeface="+mn-cs"/>
            </a:endParaRPr>
          </a:p>
        </p:txBody>
      </p:sp>
    </p:spTree>
    <p:extLst>
      <p:ext uri="{BB962C8B-B14F-4D97-AF65-F5344CB8AC3E}">
        <p14:creationId xmlns:p14="http://schemas.microsoft.com/office/powerpoint/2010/main" val="1176172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12E4-D94D-D276-4DA6-9185DF479DE9}"/>
              </a:ext>
            </a:extLst>
          </p:cNvPr>
          <p:cNvSpPr>
            <a:spLocks noGrp="1"/>
          </p:cNvSpPr>
          <p:nvPr>
            <p:ph type="title"/>
          </p:nvPr>
        </p:nvSpPr>
        <p:spPr/>
        <p:txBody>
          <a:bodyPr/>
          <a:lstStyle/>
          <a:p>
            <a:r>
              <a:rPr lang="en-US" dirty="0"/>
              <a:t>Parents w/o SSNs</a:t>
            </a:r>
          </a:p>
        </p:txBody>
      </p:sp>
      <p:sp>
        <p:nvSpPr>
          <p:cNvPr id="3" name="Content Placeholder 2">
            <a:extLst>
              <a:ext uri="{FF2B5EF4-FFF2-40B4-BE49-F238E27FC236}">
                <a16:creationId xmlns:a16="http://schemas.microsoft.com/office/drawing/2014/main" id="{06D8D273-FBC1-2207-2B94-6D392BD5F3AE}"/>
              </a:ext>
            </a:extLst>
          </p:cNvPr>
          <p:cNvSpPr>
            <a:spLocks noGrp="1"/>
          </p:cNvSpPr>
          <p:nvPr>
            <p:ph idx="1"/>
          </p:nvPr>
        </p:nvSpPr>
        <p:spPr/>
        <p:txBody>
          <a:bodyPr/>
          <a:lstStyle/>
          <a:p>
            <a:pPr marL="0" indent="0">
              <a:buNone/>
            </a:pPr>
            <a:r>
              <a:rPr lang="en-US" dirty="0"/>
              <a:t>Two pathways upon answering knowledge-based questions…</a:t>
            </a:r>
          </a:p>
          <a:p>
            <a:pPr marL="514350" indent="-514350">
              <a:buFont typeface="+mj-lt"/>
              <a:buAutoNum type="arabicPeriod"/>
            </a:pPr>
            <a:r>
              <a:rPr lang="en-US" dirty="0"/>
              <a:t>Account created; your identity has been verified</a:t>
            </a:r>
            <a:endParaRPr lang="en-US" b="1" dirty="0">
              <a:solidFill>
                <a:srgbClr val="00B0F0"/>
              </a:solidFill>
            </a:endParaRPr>
          </a:p>
          <a:p>
            <a:pPr marL="914400" lvl="1" indent="-392113">
              <a:buFont typeface="Wingdings" panose="05000000000000000000" pitchFamily="2" charset="2"/>
              <a:buChar char="§"/>
            </a:pPr>
            <a:r>
              <a:rPr lang="en-US" dirty="0"/>
              <a:t>FSA ID can be used immediately</a:t>
            </a:r>
          </a:p>
          <a:p>
            <a:pPr marL="514350" indent="-514350">
              <a:buFont typeface="+mj-lt"/>
              <a:buAutoNum type="arabicPeriod"/>
            </a:pPr>
            <a:r>
              <a:rPr lang="en-US" dirty="0"/>
              <a:t>Account created </a:t>
            </a:r>
            <a:r>
              <a:rPr lang="en-US" b="1" dirty="0">
                <a:solidFill>
                  <a:srgbClr val="00B0F0"/>
                </a:solidFill>
              </a:rPr>
              <a:t>but you need to contact us</a:t>
            </a:r>
          </a:p>
          <a:p>
            <a:pPr marL="914400" lvl="1" indent="-392113">
              <a:buFont typeface="Wingdings" panose="05000000000000000000" pitchFamily="2" charset="2"/>
              <a:buChar char="§"/>
            </a:pPr>
            <a:r>
              <a:rPr lang="en-US" dirty="0"/>
              <a:t>User must call FAFSA at </a:t>
            </a:r>
            <a:r>
              <a:rPr lang="en-US" b="1" dirty="0">
                <a:solidFill>
                  <a:schemeClr val="bg2">
                    <a:lumMod val="60000"/>
                    <a:lumOff val="40000"/>
                  </a:schemeClr>
                </a:solidFill>
              </a:rPr>
              <a:t>800-433-3243</a:t>
            </a:r>
            <a:r>
              <a:rPr lang="en-US" dirty="0"/>
              <a:t> to confirm their identity.</a:t>
            </a:r>
          </a:p>
          <a:p>
            <a:pPr marL="514350" indent="-514350">
              <a:buFont typeface="+mj-lt"/>
              <a:buAutoNum type="arabicPeriod"/>
            </a:pPr>
            <a:endParaRPr lang="en-US" dirty="0"/>
          </a:p>
        </p:txBody>
      </p:sp>
    </p:spTree>
    <p:extLst>
      <p:ext uri="{BB962C8B-B14F-4D97-AF65-F5344CB8AC3E}">
        <p14:creationId xmlns:p14="http://schemas.microsoft.com/office/powerpoint/2010/main" val="777278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12E4-D94D-D276-4DA6-9185DF479DE9}"/>
              </a:ext>
            </a:extLst>
          </p:cNvPr>
          <p:cNvSpPr>
            <a:spLocks noGrp="1"/>
          </p:cNvSpPr>
          <p:nvPr>
            <p:ph type="title"/>
          </p:nvPr>
        </p:nvSpPr>
        <p:spPr/>
        <p:txBody>
          <a:bodyPr/>
          <a:lstStyle/>
          <a:p>
            <a:r>
              <a:rPr lang="en-US" dirty="0"/>
              <a:t>Proofing Documents</a:t>
            </a:r>
          </a:p>
        </p:txBody>
      </p:sp>
      <p:sp>
        <p:nvSpPr>
          <p:cNvPr id="3" name="Content Placeholder 2">
            <a:extLst>
              <a:ext uri="{FF2B5EF4-FFF2-40B4-BE49-F238E27FC236}">
                <a16:creationId xmlns:a16="http://schemas.microsoft.com/office/drawing/2014/main" id="{06D8D273-FBC1-2207-2B94-6D392BD5F3AE}"/>
              </a:ext>
            </a:extLst>
          </p:cNvPr>
          <p:cNvSpPr>
            <a:spLocks noGrp="1"/>
          </p:cNvSpPr>
          <p:nvPr>
            <p:ph idx="1"/>
          </p:nvPr>
        </p:nvSpPr>
        <p:spPr/>
        <p:txBody>
          <a:bodyPr/>
          <a:lstStyle/>
          <a:p>
            <a:r>
              <a:rPr lang="en-US" dirty="0"/>
              <a:t>Driver’s License</a:t>
            </a:r>
          </a:p>
          <a:p>
            <a:r>
              <a:rPr lang="en-US" dirty="0"/>
              <a:t>State or City ID Card</a:t>
            </a:r>
          </a:p>
          <a:p>
            <a:r>
              <a:rPr lang="en-US" dirty="0"/>
              <a:t>Foreign Passport</a:t>
            </a:r>
          </a:p>
          <a:p>
            <a:r>
              <a:rPr lang="en-US" dirty="0"/>
              <a:t>Utility Bill + ONE of the following</a:t>
            </a:r>
          </a:p>
          <a:p>
            <a:pPr lvl="1"/>
            <a:r>
              <a:rPr lang="en-US" dirty="0"/>
              <a:t>Municipal ID Card</a:t>
            </a:r>
          </a:p>
          <a:p>
            <a:pPr lvl="1"/>
            <a:r>
              <a:rPr lang="en-US" dirty="0"/>
              <a:t>Community ID</a:t>
            </a:r>
          </a:p>
          <a:p>
            <a:pPr lvl="1"/>
            <a:r>
              <a:rPr lang="en-US" dirty="0"/>
              <a:t>Consular ID Card</a:t>
            </a:r>
          </a:p>
        </p:txBody>
      </p:sp>
    </p:spTree>
    <p:extLst>
      <p:ext uri="{BB962C8B-B14F-4D97-AF65-F5344CB8AC3E}">
        <p14:creationId xmlns:p14="http://schemas.microsoft.com/office/powerpoint/2010/main" val="612703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8DDE26-E681-857C-8AB5-93E3EE19AF3B}"/>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0229CE4E-31AD-AB18-AF98-8A0EABD3C26A}"/>
              </a:ext>
            </a:extLst>
          </p:cNvPr>
          <p:cNvSpPr>
            <a:spLocks noGrp="1"/>
          </p:cNvSpPr>
          <p:nvPr>
            <p:ph idx="1"/>
          </p:nvPr>
        </p:nvSpPr>
        <p:spPr/>
        <p:txBody>
          <a:bodyPr/>
          <a:lstStyle/>
          <a:p>
            <a:endParaRPr lang="en-US"/>
          </a:p>
        </p:txBody>
      </p:sp>
      <p:pic>
        <p:nvPicPr>
          <p:cNvPr id="13" name="Picture 12">
            <a:extLst>
              <a:ext uri="{FF2B5EF4-FFF2-40B4-BE49-F238E27FC236}">
                <a16:creationId xmlns:a16="http://schemas.microsoft.com/office/drawing/2014/main" id="{852C3C17-F38F-1D98-F059-8773733C4B94}"/>
              </a:ext>
            </a:extLst>
          </p:cNvPr>
          <p:cNvPicPr>
            <a:picLocks noChangeAspect="1"/>
          </p:cNvPicPr>
          <p:nvPr/>
        </p:nvPicPr>
        <p:blipFill rotWithShape="1">
          <a:blip r:embed="rId3"/>
          <a:srcRect b="2296"/>
          <a:stretch/>
        </p:blipFill>
        <p:spPr>
          <a:xfrm>
            <a:off x="0" y="-1975"/>
            <a:ext cx="12192000" cy="6402775"/>
          </a:xfrm>
          <a:prstGeom prst="rect">
            <a:avLst/>
          </a:prstGeom>
        </p:spPr>
      </p:pic>
      <p:sp>
        <p:nvSpPr>
          <p:cNvPr id="14" name="Thought Bubble: Cloud 13">
            <a:extLst>
              <a:ext uri="{FF2B5EF4-FFF2-40B4-BE49-F238E27FC236}">
                <a16:creationId xmlns:a16="http://schemas.microsoft.com/office/drawing/2014/main" id="{7B3E1063-DF59-4538-C3D1-3204E3C695D7}"/>
              </a:ext>
            </a:extLst>
          </p:cNvPr>
          <p:cNvSpPr>
            <a:spLocks noChangeAspect="1"/>
          </p:cNvSpPr>
          <p:nvPr/>
        </p:nvSpPr>
        <p:spPr>
          <a:xfrm>
            <a:off x="8229600" y="4"/>
            <a:ext cx="3962799" cy="1975117"/>
          </a:xfrm>
          <a:prstGeom prst="cloudCallout">
            <a:avLst>
              <a:gd name="adj1" fmla="val -15633"/>
              <a:gd name="adj2" fmla="val 54023"/>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B365D"/>
                </a:solidFill>
                <a:effectLst/>
                <a:uLnTx/>
                <a:uFillTx/>
                <a:latin typeface="Calibri"/>
                <a:ea typeface="+mn-ea"/>
                <a:cs typeface="+mn-cs"/>
              </a:rPr>
              <a:t>Create FSA ID at least </a:t>
            </a:r>
            <a:r>
              <a:rPr kumimoji="0" lang="en-US" sz="2400" b="1" i="0" u="none" strike="noStrike" kern="1200" cap="none" spc="0" normalizeH="0" baseline="0" noProof="0" dirty="0">
                <a:ln>
                  <a:noFill/>
                </a:ln>
                <a:solidFill>
                  <a:srgbClr val="00B0F0"/>
                </a:solidFill>
                <a:effectLst/>
                <a:uLnTx/>
                <a:uFillTx/>
                <a:latin typeface="Calibri"/>
                <a:ea typeface="+mn-ea"/>
                <a:cs typeface="+mn-cs"/>
              </a:rPr>
              <a:t>3 days prior</a:t>
            </a:r>
            <a:r>
              <a:rPr kumimoji="0" lang="en-US" sz="2400" b="1" i="0" u="none" strike="noStrike" kern="1200" cap="none" spc="0" normalizeH="0" baseline="0" noProof="0" dirty="0">
                <a:ln>
                  <a:noFill/>
                </a:ln>
                <a:solidFill>
                  <a:srgbClr val="1B365D"/>
                </a:solidFill>
                <a:effectLst/>
                <a:uLnTx/>
                <a:uFillTx/>
                <a:latin typeface="Calibri"/>
                <a:ea typeface="+mn-ea"/>
                <a:cs typeface="+mn-cs"/>
              </a:rPr>
              <a:t> </a:t>
            </a:r>
            <a:r>
              <a:rPr kumimoji="0" lang="en-US" sz="2400" b="1" i="0" u="none" strike="noStrike" kern="1200" cap="none" spc="0" normalizeH="0" baseline="0" noProof="0" dirty="0">
                <a:ln>
                  <a:noFill/>
                </a:ln>
                <a:solidFill>
                  <a:schemeClr val="tx2"/>
                </a:solidFill>
                <a:effectLst/>
                <a:uLnTx/>
                <a:uFillTx/>
                <a:latin typeface="Calibri"/>
                <a:ea typeface="+mn-ea"/>
                <a:cs typeface="+mn-cs"/>
              </a:rPr>
              <a:t>to completing the FAFSA.</a:t>
            </a:r>
            <a:endParaRPr kumimoji="0" lang="en-US" sz="2800" b="1" i="0" u="none" strike="noStrike" kern="1200" cap="none" spc="0" normalizeH="0" baseline="0" noProof="0" dirty="0">
              <a:ln>
                <a:noFill/>
              </a:ln>
              <a:solidFill>
                <a:schemeClr val="tx2"/>
              </a:solidFill>
              <a:effectLst/>
              <a:uLnTx/>
              <a:uFillTx/>
              <a:latin typeface="Calibri"/>
              <a:ea typeface="+mn-ea"/>
              <a:cs typeface="+mn-cs"/>
            </a:endParaRPr>
          </a:p>
        </p:txBody>
      </p:sp>
      <p:sp>
        <p:nvSpPr>
          <p:cNvPr id="15" name="Arrow: Down 14">
            <a:extLst>
              <a:ext uri="{FF2B5EF4-FFF2-40B4-BE49-F238E27FC236}">
                <a16:creationId xmlns:a16="http://schemas.microsoft.com/office/drawing/2014/main" id="{B45AC891-24BE-AAA6-215C-5795B20B06F0}"/>
              </a:ext>
            </a:extLst>
          </p:cNvPr>
          <p:cNvSpPr/>
          <p:nvPr/>
        </p:nvSpPr>
        <p:spPr>
          <a:xfrm rot="10800000">
            <a:off x="9255067" y="2331138"/>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4165A133-ABF4-DA4C-0BC9-AAA734BC36A6}"/>
              </a:ext>
            </a:extLst>
          </p:cNvPr>
          <p:cNvSpPr txBox="1"/>
          <p:nvPr/>
        </p:nvSpPr>
        <p:spPr>
          <a:xfrm>
            <a:off x="1068782" y="213757"/>
            <a:ext cx="1630896" cy="369332"/>
          </a:xfrm>
          <a:prstGeom prst="rect">
            <a:avLst/>
          </a:prstGeom>
          <a:solidFill>
            <a:schemeClr val="bg1">
              <a:lumMod val="9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365D"/>
                </a:solidFill>
                <a:effectLst/>
                <a:uLnTx/>
                <a:uFillTx/>
                <a:latin typeface="Calibri"/>
                <a:ea typeface="+mn-ea"/>
                <a:cs typeface="+mn-cs"/>
              </a:rPr>
              <a:t>studentaid.gov</a:t>
            </a:r>
          </a:p>
        </p:txBody>
      </p:sp>
    </p:spTree>
    <p:extLst>
      <p:ext uri="{BB962C8B-B14F-4D97-AF65-F5344CB8AC3E}">
        <p14:creationId xmlns:p14="http://schemas.microsoft.com/office/powerpoint/2010/main" val="3643461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1"/>
</p:tagLst>
</file>

<file path=ppt/theme/theme1.xml><?xml version="1.0" encoding="utf-8"?>
<a:theme xmlns:a="http://schemas.openxmlformats.org/drawingml/2006/main" name="1_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8347</TotalTime>
  <Words>2228</Words>
  <Application>Microsoft Office PowerPoint</Application>
  <PresentationFormat>Widescreen</PresentationFormat>
  <Paragraphs>274</Paragraphs>
  <Slides>54</Slides>
  <Notes>38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54</vt:i4>
      </vt:variant>
    </vt:vector>
  </HeadingPairs>
  <TitlesOfParts>
    <vt:vector size="63" baseType="lpstr">
      <vt:lpstr>Arial</vt:lpstr>
      <vt:lpstr>Calibri</vt:lpstr>
      <vt:lpstr>Calibri Light</vt:lpstr>
      <vt:lpstr>Open Sans</vt:lpstr>
      <vt:lpstr>Wingdings</vt:lpstr>
      <vt:lpstr>1_PowerPoint A</vt:lpstr>
      <vt:lpstr>2_PowerPoint A</vt:lpstr>
      <vt:lpstr>3_PowerPoint A</vt:lpstr>
      <vt:lpstr>2_Office Theme</vt:lpstr>
      <vt:lpstr>PowerPoint Presentation</vt:lpstr>
      <vt:lpstr>PowerPoint Presentation</vt:lpstr>
      <vt:lpstr>2024-25 FAFSA</vt:lpstr>
      <vt:lpstr>FAFSA Checklist</vt:lpstr>
      <vt:lpstr>FSA ID for Everyone</vt:lpstr>
      <vt:lpstr>Parents w/o SSNs</vt:lpstr>
      <vt:lpstr>Parents w/o SSNs</vt:lpstr>
      <vt:lpstr>Proofing Documents</vt:lpstr>
      <vt:lpstr>PowerPoint Presentation</vt:lpstr>
      <vt:lpstr>PowerPoint Presentation</vt:lpstr>
      <vt:lpstr>PowerPoint Presentation</vt:lpstr>
      <vt:lpstr>PowerPoint Presentation</vt:lpstr>
      <vt:lpstr>PowerPoint Presentation</vt:lpstr>
      <vt:lpstr>PowerPoint Presentation</vt:lpstr>
      <vt:lpstr>FSA ID = Username/Password</vt:lpstr>
      <vt:lpstr>Role-based FAFSA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am an eligible noncitizen</vt:lpstr>
      <vt:lpstr>Neither citizen nor eligible noncitizen</vt:lpstr>
      <vt:lpstr>Education Trust Resources</vt:lpstr>
      <vt:lpstr>PowerPoint Presentation</vt:lpstr>
      <vt:lpstr>“Adult” Circumstances</vt:lpstr>
      <vt:lpstr>“Minor” Circumstances</vt:lpstr>
      <vt:lpstr>Homeless Circumstance</vt:lpstr>
      <vt:lpstr>PowerPoint Presentation</vt:lpstr>
      <vt:lpstr>FAFSA parent(s)</vt:lpstr>
      <vt:lpstr>Who is NOT a FAFSA parent*?</vt:lpstr>
      <vt:lpstr>PowerPoint Presentation</vt:lpstr>
      <vt:lpstr>PowerPoint Presentation</vt:lpstr>
      <vt:lpstr>PowerPoint Presentation</vt:lpstr>
      <vt:lpstr>PowerPoint Presentation</vt:lpstr>
      <vt:lpstr>2022 IRS Filing Requirements</vt:lpstr>
      <vt:lpstr>PowerPoint Presentation</vt:lpstr>
      <vt:lpstr>PowerPoint Presentation</vt:lpstr>
      <vt:lpstr>PowerPoint Presentation</vt:lpstr>
      <vt:lpstr>PowerPoint Presentation</vt:lpstr>
      <vt:lpstr>FAFSA Assets </vt:lpstr>
      <vt:lpstr>PowerPoint Presentation</vt:lpstr>
      <vt:lpstr>PowerPoint Presentation</vt:lpstr>
      <vt:lpstr>PowerPoint Presentation</vt:lpstr>
      <vt:lpstr>Federal Student Aid</vt:lpstr>
      <vt:lpstr>TN Promise Checklist</vt:lpstr>
      <vt:lpstr>TN Community College</vt:lpstr>
      <vt:lpstr>TCAT</vt:lpstr>
      <vt:lpstr>TN 4-yr Public</vt:lpstr>
      <vt:lpstr>TN 4-yr Private</vt:lpstr>
      <vt:lpstr>PowerPoint Presentation</vt:lpstr>
      <vt:lpstr>PowerPoint Presentation</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Felicia Orr</cp:lastModifiedBy>
  <cp:revision>554</cp:revision>
  <cp:lastPrinted>2023-10-18T22:26:46Z</cp:lastPrinted>
  <dcterms:created xsi:type="dcterms:W3CDTF">2015-04-17T18:57:14Z</dcterms:created>
  <dcterms:modified xsi:type="dcterms:W3CDTF">2023-11-08T16:55:12Z</dcterms:modified>
</cp:coreProperties>
</file>